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Override5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72" r:id="rId3"/>
    <p:sldId id="4047" r:id="rId4"/>
    <p:sldId id="4056" r:id="rId5"/>
    <p:sldId id="4048" r:id="rId6"/>
    <p:sldId id="4057" r:id="rId7"/>
    <p:sldId id="4051" r:id="rId8"/>
    <p:sldId id="4058" r:id="rId9"/>
    <p:sldId id="273" r:id="rId10"/>
  </p:sldIdLst>
  <p:sldSz cx="12192000" cy="6858000"/>
  <p:notesSz cx="6858000" cy="9144000"/>
  <p:defaultTextStyle>
    <a:defPPr>
      <a:defRPr lang="en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740"/>
    <a:srgbClr val="F88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8" autoAdjust="0"/>
    <p:restoredTop sz="65452" autoAdjust="0"/>
  </p:normalViewPr>
  <p:slideViewPr>
    <p:cSldViewPr snapToGrid="0" snapToObjects="1">
      <p:cViewPr varScale="1">
        <p:scale>
          <a:sx n="74" d="100"/>
          <a:sy n="74" d="100"/>
        </p:scale>
        <p:origin x="1506" y="72"/>
      </p:cViewPr>
      <p:guideLst/>
    </p:cSldViewPr>
  </p:slideViewPr>
  <p:outlineViewPr>
    <p:cViewPr>
      <p:scale>
        <a:sx n="33" d="100"/>
        <a:sy n="33" d="100"/>
      </p:scale>
      <p:origin x="0" y="-11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7B7C4-842A-4D0B-BE36-03BE8E0877E2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45B4-9FD5-4924-BB98-4119BE826C9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403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>
                <a:latin typeface="Gordita Light" pitchFamily="50" charset="-70"/>
                <a:cs typeface="Gordita Light" pitchFamily="50" charset="-70"/>
              </a:rPr>
              <a:t>Tulevikku suunatud investeering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>
                <a:latin typeface="Gordita Light" pitchFamily="50" charset="-70"/>
                <a:cs typeface="Gordita Light" pitchFamily="50" charset="-70"/>
              </a:rPr>
              <a:t>Parimate oskuste ja teadmistega töötajad kindlustavad kontserni edu, aitab suurendada tootlikkus ja suutlikkust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>
                <a:latin typeface="Gordita Light" pitchFamily="50" charset="-70"/>
                <a:cs typeface="Gordita Light" pitchFamily="50" charset="-70"/>
              </a:rPr>
              <a:t>Töötaja arengu eelduseks on tema enda soov areneda ja koostöö vahetu juhiga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>
                <a:latin typeface="Gordita Light" pitchFamily="50" charset="-70"/>
                <a:cs typeface="Gordita Light" pitchFamily="50" charset="-70"/>
              </a:rPr>
              <a:t>Õppiva töötaja toetamine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145B4-9FD5-4924-BB98-4119BE826C9A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36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 b="1" dirty="0"/>
              <a:t>Laialdane mõiste, aga sõltub: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sihtrühmast - varasemast õpikogemusest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koolitajast - nende kvalifikatsioonist ja kogemustest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koolituskavast - eesmärkidest ja saavutatavatest õpiväljunditest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teemadest - vastavad sihtrühmale ja toetavad õpiväljundite saavutamist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õppemeetoditest - nende mitmekesisusest, kuid toetavad erineva õpistiiliga õppijaid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tagasisidestamisest ja hindamisest - aitavad mõõta õppimise edenemist ja koolituse tulemuslikkust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/>
              <a:t>toest õppijale - juhendamisest, mentorlusest ja koostööst teiste õppijatega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dirty="0"/>
          </a:p>
          <a:p>
            <a:r>
              <a:rPr lang="et-EE" dirty="0"/>
              <a:t>VEEL! Õppija panus koolituse kavandamisse: teemad, sisu jm</a:t>
            </a:r>
          </a:p>
          <a:p>
            <a:r>
              <a:rPr lang="et-EE" dirty="0"/>
              <a:t>Õppija tagasiside koolitusele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145B4-9FD5-4924-BB98-4119BE826C9A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1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dirty="0">
                <a:latin typeface="Gordita Light" pitchFamily="50" charset="-70"/>
                <a:cs typeface="Gordita Light" pitchFamily="50" charset="-70"/>
              </a:rPr>
              <a:t>Igaks aastaks lepime kokku koolitusvaldkonna prioriteedid.</a:t>
            </a:r>
          </a:p>
          <a:p>
            <a:r>
              <a:rPr lang="et-EE" sz="1200" dirty="0">
                <a:latin typeface="Gordita Light" pitchFamily="50" charset="-70"/>
                <a:cs typeface="Gordita Light" pitchFamily="50" charset="-70"/>
              </a:rPr>
              <a:t>Planeerime tegevused – kellele millised koolitused ja muud arenguvõimalused.</a:t>
            </a:r>
          </a:p>
          <a:p>
            <a:r>
              <a:rPr lang="et-EE" sz="1200" dirty="0">
                <a:latin typeface="Gordita Light" pitchFamily="50" charset="-70"/>
                <a:cs typeface="Gordita Light" pitchFamily="50" charset="-70"/>
              </a:rPr>
              <a:t>Valime koolituspartnerite/koolitajate hulgast parimad.</a:t>
            </a:r>
          </a:p>
          <a:p>
            <a:r>
              <a:rPr lang="et-EE" sz="1200" dirty="0">
                <a:latin typeface="Gordita Light" pitchFamily="50" charset="-70"/>
                <a:cs typeface="Gordita Light" pitchFamily="50" charset="-70"/>
              </a:rPr>
              <a:t>Valime sobiva koolitusliigi – sisekoolitused vs </a:t>
            </a:r>
            <a:r>
              <a:rPr lang="et-EE" sz="1200" dirty="0" err="1">
                <a:latin typeface="Gordita Light" pitchFamily="50" charset="-70"/>
                <a:cs typeface="Gordita Light" pitchFamily="50" charset="-70"/>
              </a:rPr>
              <a:t>väliskoolitused</a:t>
            </a:r>
            <a:r>
              <a:rPr lang="et-EE" sz="1200" dirty="0">
                <a:latin typeface="Gordita Light" pitchFamily="50" charset="-70"/>
                <a:cs typeface="Gordita Light" pitchFamily="50" charset="-70"/>
              </a:rPr>
              <a:t>.</a:t>
            </a:r>
          </a:p>
          <a:p>
            <a:r>
              <a:rPr lang="et-EE" sz="1200" dirty="0">
                <a:latin typeface="Gordita Light" pitchFamily="50" charset="-70"/>
                <a:cs typeface="Gordita Light" pitchFamily="50" charset="-70"/>
              </a:rPr>
              <a:t>Väärtustame oma sisekoolitusi, sisekoolitajaid ja juhendajaid.</a:t>
            </a:r>
          </a:p>
          <a:p>
            <a:r>
              <a:rPr lang="et-EE" sz="1200" dirty="0">
                <a:latin typeface="Gordita Light" pitchFamily="50" charset="-70"/>
                <a:cs typeface="Gordita Light" pitchFamily="50" charset="-70"/>
              </a:rPr>
              <a:t>Leiame sobivaid </a:t>
            </a:r>
            <a:r>
              <a:rPr lang="et-EE" sz="1200" dirty="0" err="1">
                <a:latin typeface="Gordita Light" pitchFamily="50" charset="-70"/>
                <a:cs typeface="Gordita Light" pitchFamily="50" charset="-70"/>
              </a:rPr>
              <a:t>väliskoolitusi</a:t>
            </a:r>
            <a:r>
              <a:rPr lang="et-EE" sz="1200" dirty="0">
                <a:latin typeface="Gordita Light" pitchFamily="50" charset="-70"/>
                <a:cs typeface="Gordita Light" pitchFamily="50" charset="-70"/>
              </a:rPr>
              <a:t> – avalikud koolitused vs tellimuskoolitused.</a:t>
            </a:r>
          </a:p>
          <a:p>
            <a:r>
              <a:rPr lang="et-EE" sz="1200" b="1" dirty="0">
                <a:latin typeface="Gordita" pitchFamily="50" charset="-70"/>
                <a:cs typeface="Gordita" pitchFamily="50" charset="-70"/>
              </a:rPr>
              <a:t>Panustame ka ise koolituste kvaliteedile. </a:t>
            </a:r>
          </a:p>
          <a:p>
            <a:pPr marL="0" indent="0">
              <a:buNone/>
            </a:pPr>
            <a:endParaRPr lang="et-EE" sz="1200" dirty="0">
              <a:latin typeface="Gordita Light" pitchFamily="50" charset="-70"/>
              <a:cs typeface="Gordita Light" pitchFamily="50" charset="-70"/>
            </a:endParaRPr>
          </a:p>
          <a:p>
            <a:pPr marL="0" indent="0">
              <a:buNone/>
            </a:pPr>
            <a:r>
              <a:rPr lang="et-EE" sz="1200" i="1" dirty="0">
                <a:latin typeface="Gordita Light" pitchFamily="50" charset="-70"/>
                <a:cs typeface="Gordita Light" pitchFamily="50" charset="-70"/>
              </a:rPr>
              <a:t>Miks tellimuskoolitus on hea või isegi parem?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145B4-9FD5-4924-BB98-4119BE826C9A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43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145B4-9FD5-4924-BB98-4119BE826C9A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3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Näide, mis võib mõjutada eduka koolitus mitte nii edukaks olemise</a:t>
            </a:r>
          </a:p>
          <a:p>
            <a:endParaRPr lang="et-EE" dirty="0"/>
          </a:p>
          <a:p>
            <a:r>
              <a:rPr lang="et-EE" b="1" dirty="0"/>
              <a:t>Ohumärk</a:t>
            </a:r>
            <a:r>
              <a:rPr lang="et-EE" dirty="0"/>
              <a:t> – Saadud teadmisi saan kasutada enda töös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145B4-9FD5-4924-BB98-4119BE826C9A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145B4-9FD5-4924-BB98-4119BE826C9A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5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145B4-9FD5-4924-BB98-4119BE826C9A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4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7800-A6B6-0742-BC32-C440B6A0D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4C50F-537E-384C-8DAF-6A8189852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A91FE-6FE3-F643-87AE-CDE0AF4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AB5-9D2F-4896-B476-85FCAFD19588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AB5E-48F7-3549-8DB0-197F7721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B6E0F-E308-804D-BDB7-D85C9FB2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0621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ECFB-A919-7249-AAA9-B04C2434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90CAF-FDEF-0C4B-973C-8555EBC8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68CC-BE33-F740-B818-8E447451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8EB-F8E0-46F2-8BDD-E39F4AED984D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7B8F9-DB47-D54E-9E77-7DFC0B29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3865-9E9C-254A-A87C-940A8337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8289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BFDDB-D80C-0D4B-8190-E08890DA5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E738D-E6D0-2C4C-AB94-271C9DDC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42FF6-9736-E341-B791-3EAC0DAF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7BA-5357-4A35-80B7-64933503E9DD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A8BCF-FDEC-8741-9047-70312718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DF26-65ED-2240-8354-7424463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5307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7800-A6B6-0742-BC32-C440B6A0D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4C50F-537E-384C-8DAF-6A8189852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A91FE-6FE3-F643-87AE-CDE0AF4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61EC-D9E4-4BE0-B399-38F7F598D2D5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AB5E-48F7-3549-8DB0-197F7721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B6E0F-E308-804D-BDB7-D85C9FB2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9619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9D7E-4BE8-8540-8782-7D45AA9C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8A1B-6BDF-8E40-B628-60A58603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0FBB-CD2D-A240-88BB-637E75D4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793-ABD4-440E-925C-FDB596DB857F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92A4F-4B54-DC41-9A9B-A4A7EC3B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D76E6-92A0-234A-9A5F-366854C7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18116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F7C1-D187-EF42-84AE-299B75F8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9C5DB-10BC-B040-B7EC-1CB736F47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48365-88E1-C746-BE9B-160CF820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E317-6B00-4EFC-BBD7-70D59E718C30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E0A9-2F58-D54F-BFB8-345B1CEF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89C8-CA65-2742-A102-C58671BC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16660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6EAD-E1EA-F146-8972-49A28EEE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9A6B-B4E5-8041-B58A-E93983009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A74BB-223C-2347-B2D6-3C93C59CA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F0CFC-0076-7E4D-A8E4-CBA20A49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F18F-4CE6-495B-BD28-0D12B8655233}" type="datetime1">
              <a:rPr lang="LID4096" smtClean="0"/>
              <a:t>05/23/2023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FD4A-B5CC-9F48-9D5F-72595B4E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F2DEF-0CE1-BF4C-8B4F-767CF0C9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3899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EAF4-2A80-6F49-8622-74C76D63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E0AE6-F867-C942-A793-45E967A4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763F7-C804-B14F-9109-08FA6FF65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7B180-8897-B047-97F1-16C30FA78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3F6E8-9748-444D-B73B-CA6B96A59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9ACC26-C0C0-5E46-84AC-6511EA5D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95A-DB66-4F60-8B6F-CB56252E9F28}" type="datetime1">
              <a:rPr lang="LID4096" smtClean="0"/>
              <a:t>05/23/2023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F3FFD-E2AA-6F46-B57E-925E9E80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8D942-AF8D-A248-A0F3-8421AC44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8018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C398-EA14-7D4A-BCD7-07785BC5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5ECA4-9D23-9540-922A-F5AF6D97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C49-B6D9-4175-80E1-7E01BC73C34A}" type="datetime1">
              <a:rPr lang="LID4096" smtClean="0"/>
              <a:t>05/23/2023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B5E74-E1DD-2249-802D-8C60057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E614D-4BA1-1E46-B591-9EB029F4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5014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AC94D-9325-6144-9C8A-A5A952D5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84FC-2B63-4699-84D1-1D4C7E275553}" type="datetime1">
              <a:rPr lang="LID4096" smtClean="0"/>
              <a:t>05/23/2023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6B9DD-4CC6-8845-9D4D-8F1AE851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0504-4AE7-9149-99E3-E81C1D87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45892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3555-2B70-7146-B849-5E3333AB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71E6-7E92-734F-86C0-EA9ADEE7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AC557-FD09-B14F-9033-7FB4B6E9A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898C6-B71B-9843-A47E-FE1D5402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F2EA-F4DA-47AA-AD9A-612C488AF05F}" type="datetime1">
              <a:rPr lang="LID4096" smtClean="0"/>
              <a:t>05/23/2023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08E81-9D45-414D-A075-CC181D3F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742B8-8528-0C48-B7DF-C5F7A260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391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9D7E-4BE8-8540-8782-7D45AA9C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8A1B-6BDF-8E40-B628-60A58603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0FBB-CD2D-A240-88BB-637E75D4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8DC0-7F55-40A0-A3F1-CE2DC9D6EA62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92A4F-4B54-DC41-9A9B-A4A7EC3B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D76E6-92A0-234A-9A5F-366854C7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5983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AC45-493B-124A-833B-F65C9051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0CB7C-DCAE-E243-89E3-01A70A7BB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0578E-B85F-8A41-A34F-02A54E96B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98925-5307-D743-980A-1CA85D89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61EF-44E3-41C0-81E8-67B3879BB89A}" type="datetime1">
              <a:rPr lang="LID4096" smtClean="0"/>
              <a:t>05/23/2023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B6B58-2A76-9842-8E28-586ABD0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BC25B-E786-BA45-95ED-B72AF968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65678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ECFB-A919-7249-AAA9-B04C2434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90CAF-FDEF-0C4B-973C-8555EBC8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68CC-BE33-F740-B818-8E447451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52E7-E2E6-46D0-AD7A-6677EDB26B89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7B8F9-DB47-D54E-9E77-7DFC0B29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3865-9E9C-254A-A87C-940A8337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6196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BFDDB-D80C-0D4B-8190-E08890DA5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E738D-E6D0-2C4C-AB94-271C9DDC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42FF6-9736-E341-B791-3EAC0DAF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85B7-84D6-4E24-96D0-3AD9D2C61F04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A8BCF-FDEC-8741-9047-70312718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DF26-65ED-2240-8354-7424463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7493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F7C1-D187-EF42-84AE-299B75F8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9C5DB-10BC-B040-B7EC-1CB736F47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48365-88E1-C746-BE9B-160CF820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DB83-AC6C-4876-BD82-1DFA364E7E85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E0A9-2F58-D54F-BFB8-345B1CEF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89C8-CA65-2742-A102-C58671BC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7456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6EAD-E1EA-F146-8972-49A28EEE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9A6B-B4E5-8041-B58A-E93983009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A74BB-223C-2347-B2D6-3C93C59CA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F0CFC-0076-7E4D-A8E4-CBA20A49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81D-E5E1-41C0-A7AF-BAA1D9837D2B}" type="datetime1">
              <a:rPr lang="LID4096" smtClean="0"/>
              <a:t>05/23/2023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FD4A-B5CC-9F48-9D5F-72595B4E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F2DEF-0CE1-BF4C-8B4F-767CF0C9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8662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EAF4-2A80-6F49-8622-74C76D63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E0AE6-F867-C942-A793-45E967A4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763F7-C804-B14F-9109-08FA6FF65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7B180-8897-B047-97F1-16C30FA78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3F6E8-9748-444D-B73B-CA6B96A59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9ACC26-C0C0-5E46-84AC-6511EA5D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BA5-13A6-49A0-AEC3-3A5FB607E527}" type="datetime1">
              <a:rPr lang="LID4096" smtClean="0"/>
              <a:t>05/23/2023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F3FFD-E2AA-6F46-B57E-925E9E80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8D942-AF8D-A248-A0F3-8421AC44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6583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C398-EA14-7D4A-BCD7-07785BC5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5ECA4-9D23-9540-922A-F5AF6D97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58D9-3A57-4EFE-A044-06D52CC23610}" type="datetime1">
              <a:rPr lang="LID4096" smtClean="0"/>
              <a:t>05/23/2023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B5E74-E1DD-2249-802D-8C60057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E614D-4BA1-1E46-B591-9EB029F4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2219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AC94D-9325-6144-9C8A-A5A952D5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F49-79B2-43E2-A7B2-040643D0E903}" type="datetime1">
              <a:rPr lang="LID4096" smtClean="0"/>
              <a:t>05/23/2023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6B9DD-4CC6-8845-9D4D-8F1AE851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0504-4AE7-9149-99E3-E81C1D87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8698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3555-2B70-7146-B849-5E3333AB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71E6-7E92-734F-86C0-EA9ADEE7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AC557-FD09-B14F-9033-7FB4B6E9A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898C6-B71B-9843-A47E-FE1D5402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E3F9-B5D1-4807-AAD8-59CB96ED630E}" type="datetime1">
              <a:rPr lang="LID4096" smtClean="0"/>
              <a:t>05/23/2023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08E81-9D45-414D-A075-CC181D3F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742B8-8528-0C48-B7DF-C5F7A260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89617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AC45-493B-124A-833B-F65C9051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0CB7C-DCAE-E243-89E3-01A70A7BB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0578E-B85F-8A41-A34F-02A54E96B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98925-5307-D743-980A-1CA85D89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C85F-C869-40E1-AB9B-1F28FF623AA4}" type="datetime1">
              <a:rPr lang="LID4096" smtClean="0"/>
              <a:t>05/23/2023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B6B58-2A76-9842-8E28-586ABD0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BC25B-E786-BA45-95ED-B72AF968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0911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8A4CC-9225-7144-A1DB-23AF802B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0668B-1E75-7B4B-89EB-009455249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4C257-1807-C643-9DE6-B0AAEFFD7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462A-5F2E-4E8F-9919-BE57794F0460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BDE4E-6482-1F4F-A059-E4F1B6BB8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349C-07C3-9F44-9640-72C47FFF0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969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8A4CC-9225-7144-A1DB-23AF802B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0668B-1E75-7B4B-89EB-009455249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4C257-1807-C643-9DE6-B0AAEFFD7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rdita" pitchFamily="50" charset="-52"/>
              </a:defRPr>
            </a:lvl1pPr>
          </a:lstStyle>
          <a:p>
            <a:fld id="{A04C9B30-99A4-4469-B716-2BDFF4E37E5A}" type="datetime1">
              <a:rPr lang="LID4096" smtClean="0"/>
              <a:t>05/23/2023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BDE4E-6482-1F4F-A059-E4F1B6BB8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rdita" pitchFamily="50" charset="-52"/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349C-07C3-9F44-9640-72C47FFF0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rdita" pitchFamily="50" charset="-52"/>
              </a:defRPr>
            </a:lvl1pPr>
          </a:lstStyle>
          <a:p>
            <a:fld id="{2146EFCA-EE67-774E-93BE-89F2242FFD9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1656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rdita Light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rdita" pitchFamily="50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rdita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rdita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rdita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rdita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3444-59F3-E341-9CD8-BEBAB5FF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494503"/>
            <a:ext cx="7173432" cy="2556502"/>
          </a:xfrm>
        </p:spPr>
        <p:txBody>
          <a:bodyPr anchor="t">
            <a:normAutofit/>
          </a:bodyPr>
          <a:lstStyle/>
          <a:p>
            <a:pPr algn="l"/>
            <a:r>
              <a:rPr lang="et-EE" sz="52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  <a:t>Mida ootab koolituselt tööandja?</a:t>
            </a:r>
            <a:br>
              <a:rPr lang="et-EE" sz="52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</a:br>
            <a:endParaRPr lang="en-EE" sz="5200" dirty="0">
              <a:solidFill>
                <a:srgbClr val="17A740"/>
              </a:solidFill>
              <a:latin typeface="Gordita Light" pitchFamily="2" charset="77"/>
              <a:cs typeface="Gordita Light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B942A-7641-A74C-A222-B2DF7AE1C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26" y="4106057"/>
            <a:ext cx="4345171" cy="20765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Gordita" pitchFamily="2" charset="77"/>
                <a:cs typeface="Gordita" pitchFamily="2" charset="77"/>
              </a:rPr>
              <a:t>Anne Rosenberg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Gordita" pitchFamily="2" charset="77"/>
                <a:cs typeface="Gordita" pitchFamily="2" charset="77"/>
              </a:rPr>
              <a:t>Koolitusjuht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Gordita" pitchFamily="2" charset="77"/>
                <a:cs typeface="Gordita" pitchFamily="2" charset="77"/>
              </a:rPr>
              <a:t>Viru Keemia Grupp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t-EE" sz="1800" dirty="0">
              <a:latin typeface="Gordita" pitchFamily="2" charset="77"/>
              <a:cs typeface="Gordita" pitchFamily="2" charset="7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Gordita" pitchFamily="2" charset="77"/>
                <a:cs typeface="Gordita" pitchFamily="2" charset="77"/>
              </a:rPr>
              <a:t>25. mai 2023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Gordita" pitchFamily="2" charset="77"/>
                <a:cs typeface="Gordita" pitchFamily="2" charset="77"/>
              </a:rPr>
              <a:t>Jõhvi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A1CACB-054C-B045-8E42-90D7B5153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926" y="414024"/>
            <a:ext cx="1228322" cy="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5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DC91BC-A053-6704-CD38-0DCD37B2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11"/>
            <a:ext cx="10515600" cy="815975"/>
          </a:xfrm>
        </p:spPr>
        <p:txBody>
          <a:bodyPr anchor="t">
            <a:normAutofit/>
          </a:bodyPr>
          <a:lstStyle/>
          <a:p>
            <a:r>
              <a:rPr lang="et-EE" sz="4000" dirty="0">
                <a:solidFill>
                  <a:srgbClr val="17A740"/>
                </a:solidFill>
                <a:latin typeface="Gordita Light" pitchFamily="50" charset="-70"/>
                <a:cs typeface="Gordita Light" pitchFamily="50" charset="-70"/>
              </a:rPr>
              <a:t>Oluline on töötajate areng!!!</a:t>
            </a:r>
            <a:endParaRPr lang="et-EE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0A97AE-C426-C79E-0883-B4390171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425"/>
            <a:ext cx="10515600" cy="4750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Personali koolitus ja areng VKG personalipoliitikas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Investeering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Tootlikkuse ja suutlikkuse suurendamine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Töötaja soov areneda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Õppiva töötaja toetamine</a:t>
            </a:r>
          </a:p>
          <a:p>
            <a:endParaRPr lang="et-EE" dirty="0">
              <a:latin typeface="Gordita Light" pitchFamily="50" charset="-70"/>
              <a:cs typeface="Gordita Light" pitchFamily="50" charset="-70"/>
            </a:endParaRPr>
          </a:p>
          <a:p>
            <a:pPr marL="0" indent="0">
              <a:buNone/>
            </a:pPr>
            <a:r>
              <a:rPr lang="et-EE" dirty="0">
                <a:latin typeface="Gordita Light" pitchFamily="50" charset="-70"/>
                <a:cs typeface="Gordita Light" pitchFamily="50" charset="-70"/>
              </a:rPr>
              <a:t>Töötaja õpib vajadustel põhineval kvaliteetsel koolitusel. </a:t>
            </a:r>
          </a:p>
          <a:p>
            <a:pPr marL="0" indent="0">
              <a:buNone/>
            </a:pPr>
            <a:r>
              <a:rPr lang="et-EE" dirty="0">
                <a:latin typeface="Gordita Light" pitchFamily="50" charset="-70"/>
                <a:cs typeface="Gordita Light" pitchFamily="50" charset="-70"/>
              </a:rPr>
              <a:t>Hea koolituskogemus tagab enesearengu perspektiivi.</a:t>
            </a:r>
          </a:p>
          <a:p>
            <a:endParaRPr lang="et-EE" dirty="0">
              <a:latin typeface="Gordita Light" pitchFamily="50" charset="-70"/>
              <a:cs typeface="Gordita Light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60440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DC91BC-A053-6704-CD38-0DCD37B2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11"/>
            <a:ext cx="10515600" cy="815975"/>
          </a:xfrm>
        </p:spPr>
        <p:txBody>
          <a:bodyPr anchor="t">
            <a:normAutofit/>
          </a:bodyPr>
          <a:lstStyle/>
          <a:p>
            <a:r>
              <a:rPr lang="et-EE" sz="4000" dirty="0">
                <a:solidFill>
                  <a:srgbClr val="17A740"/>
                </a:solidFill>
                <a:latin typeface="Gordita Light" pitchFamily="50" charset="-70"/>
                <a:cs typeface="Gordita Light" pitchFamily="50" charset="-70"/>
              </a:rPr>
              <a:t>Koolituse kvaliteet!?</a:t>
            </a:r>
            <a:endParaRPr lang="et-EE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0A97AE-C426-C79E-0883-B4390171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886"/>
            <a:ext cx="10515600" cy="4345656"/>
          </a:xfrm>
        </p:spPr>
        <p:txBody>
          <a:bodyPr>
            <a:normAutofit/>
          </a:bodyPr>
          <a:lstStyle/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Sihtrühm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Koolitusasutus/koolitaja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Koolituskava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Teemad/sisu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Õppemeetodid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Tagasisidestamine ja hindamine 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Tugi õppijale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13025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BAB2-D5BB-F2F0-E2C1-DC7F906F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65"/>
            <a:ext cx="10433401" cy="1325563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  <a:t>Kuidas meie saavutame töötajate arengu?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9DE30-A4B5-48B7-184D-B00E5CD16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86263"/>
          </a:xfrm>
        </p:spPr>
        <p:txBody>
          <a:bodyPr>
            <a:normAutofit fontScale="92500" lnSpcReduction="20000"/>
          </a:bodyPr>
          <a:lstStyle/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Koolitusvaldkonna prioriteedid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Planeerime tegevused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Valime koolituspartnerid/koolitajad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Sisekoolitused vs </a:t>
            </a:r>
            <a:r>
              <a:rPr lang="et-EE" dirty="0" err="1">
                <a:latin typeface="Gordita Light" pitchFamily="50" charset="-70"/>
                <a:cs typeface="Gordita Light" pitchFamily="50" charset="-70"/>
              </a:rPr>
              <a:t>väliskoolitused</a:t>
            </a:r>
            <a:endParaRPr lang="et-EE" dirty="0">
              <a:latin typeface="Gordita Light" pitchFamily="50" charset="-70"/>
              <a:cs typeface="Gordita Light" pitchFamily="50" charset="-70"/>
            </a:endParaRP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Sisekoolitajaid ja juhendajaid</a:t>
            </a:r>
          </a:p>
          <a:p>
            <a:r>
              <a:rPr lang="et-EE" dirty="0" err="1">
                <a:latin typeface="Gordita Light" pitchFamily="50" charset="-70"/>
                <a:cs typeface="Gordita Light" pitchFamily="50" charset="-70"/>
              </a:rPr>
              <a:t>Väliskoolitused</a:t>
            </a:r>
            <a:r>
              <a:rPr lang="et-EE" dirty="0">
                <a:latin typeface="Gordita Light" pitchFamily="50" charset="-70"/>
                <a:cs typeface="Gordita Light" pitchFamily="50" charset="-70"/>
              </a:rPr>
              <a:t> – avalikud koolitused vs tellimuskoolitused</a:t>
            </a:r>
          </a:p>
          <a:p>
            <a:pPr marL="0" indent="0">
              <a:buNone/>
            </a:pPr>
            <a:endParaRPr lang="et-EE" b="1" dirty="0">
              <a:latin typeface="Gordita" pitchFamily="50" charset="-70"/>
              <a:cs typeface="Gordita" pitchFamily="50" charset="-70"/>
            </a:endParaRPr>
          </a:p>
          <a:p>
            <a:pPr marL="0" indent="0">
              <a:buNone/>
            </a:pPr>
            <a:r>
              <a:rPr lang="et-EE" b="1" dirty="0">
                <a:latin typeface="Gordita" pitchFamily="50" charset="-70"/>
                <a:cs typeface="Gordita" pitchFamily="50" charset="-70"/>
              </a:rPr>
              <a:t>Panustame ka ise koolituste kvaliteeti!</a:t>
            </a:r>
          </a:p>
          <a:p>
            <a:pPr marL="0" indent="0">
              <a:buNone/>
            </a:pPr>
            <a:endParaRPr lang="et-EE" dirty="0">
              <a:latin typeface="Gordita Light" pitchFamily="50" charset="-70"/>
              <a:cs typeface="Gordita Light" pitchFamily="50" charset="-70"/>
            </a:endParaRPr>
          </a:p>
          <a:p>
            <a:pPr marL="0" indent="0">
              <a:buNone/>
            </a:pPr>
            <a:r>
              <a:rPr lang="et-EE" dirty="0">
                <a:latin typeface="Gordita Light" pitchFamily="50" charset="-70"/>
                <a:cs typeface="Gordita Light" pitchFamily="50" charset="-70"/>
              </a:rPr>
              <a:t>Miks tellimuskoolitus on hea või isegi parem?</a:t>
            </a:r>
          </a:p>
          <a:p>
            <a:pPr marL="0" indent="0">
              <a:buNone/>
            </a:pPr>
            <a:endParaRPr lang="et-EE" sz="2400" dirty="0">
              <a:latin typeface="Gordita Light" pitchFamily="50" charset="-70"/>
              <a:cs typeface="Gordita Light" pitchFamily="50" charset="-70"/>
            </a:endParaRPr>
          </a:p>
          <a:p>
            <a:endParaRPr lang="et-EE" sz="2400" dirty="0">
              <a:latin typeface="Gordita" pitchFamily="50" charset="-70"/>
              <a:cs typeface="Gordita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22175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DC91BC-A053-6704-CD38-0DCD37B2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11"/>
            <a:ext cx="10515600" cy="815975"/>
          </a:xfrm>
        </p:spPr>
        <p:txBody>
          <a:bodyPr anchor="t">
            <a:normAutofit/>
          </a:bodyPr>
          <a:lstStyle/>
          <a:p>
            <a:r>
              <a:rPr lang="et-EE" sz="4000" dirty="0">
                <a:solidFill>
                  <a:srgbClr val="17A740"/>
                </a:solidFill>
                <a:latin typeface="Gordita Light" pitchFamily="50" charset="-70"/>
                <a:cs typeface="Gordita Light" pitchFamily="50" charset="-70"/>
              </a:rPr>
              <a:t>Edukas koolitus</a:t>
            </a:r>
            <a:endParaRPr lang="et-EE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0A97AE-C426-C79E-0883-B4390171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886"/>
            <a:ext cx="10515600" cy="4345656"/>
          </a:xfrm>
        </p:spPr>
        <p:txBody>
          <a:bodyPr>
            <a:normAutofit/>
          </a:bodyPr>
          <a:lstStyle/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Tellija ja koolitusasutuse/koolitaja koostöö</a:t>
            </a:r>
          </a:p>
          <a:p>
            <a:pPr lvl="1"/>
            <a:r>
              <a:rPr lang="et-EE" sz="2800" dirty="0">
                <a:latin typeface="Gordita Light" pitchFamily="50" charset="-70"/>
                <a:cs typeface="Gordita Light" pitchFamily="50" charset="-70"/>
              </a:rPr>
              <a:t>sihtrühma kirjeldamine</a:t>
            </a:r>
          </a:p>
          <a:p>
            <a:pPr lvl="1"/>
            <a:r>
              <a:rPr lang="et-EE" sz="2800" dirty="0">
                <a:latin typeface="Gordita Light" pitchFamily="50" charset="-70"/>
                <a:cs typeface="Gordita Light" pitchFamily="50" charset="-70"/>
              </a:rPr>
              <a:t>eesmärgid ja õpiväljundid</a:t>
            </a:r>
          </a:p>
          <a:p>
            <a:pPr lvl="1"/>
            <a:r>
              <a:rPr lang="et-EE" sz="2800" dirty="0">
                <a:latin typeface="Gordita Light" pitchFamily="50" charset="-70"/>
                <a:cs typeface="Gordita Light" pitchFamily="50" charset="-70"/>
              </a:rPr>
              <a:t>vajadusel täiendavad teemad</a:t>
            </a:r>
          </a:p>
          <a:p>
            <a:r>
              <a:rPr lang="et-EE" dirty="0">
                <a:latin typeface="Gordita Light" pitchFamily="50" charset="-70"/>
                <a:cs typeface="Gordita Light" pitchFamily="50" charset="-70"/>
              </a:rPr>
              <a:t>Kavandamine ja korraldamine</a:t>
            </a:r>
          </a:p>
          <a:p>
            <a:endParaRPr lang="et-EE" dirty="0">
              <a:latin typeface="Gordita Light" pitchFamily="50" charset="-70"/>
              <a:cs typeface="Gordita Light" pitchFamily="50" charset="-70"/>
            </a:endParaRPr>
          </a:p>
          <a:p>
            <a:pPr marL="0" indent="0">
              <a:buNone/>
            </a:pPr>
            <a:r>
              <a:rPr lang="et-EE" b="0" i="1" dirty="0">
                <a:solidFill>
                  <a:srgbClr val="374151"/>
                </a:solidFill>
                <a:effectLst/>
                <a:latin typeface="Gordita Light" pitchFamily="50" charset="-70"/>
                <a:cs typeface="Gordita Light" pitchFamily="50" charset="-70"/>
              </a:rPr>
              <a:t>„Edukaks koolituseks on oluline tagada selge eesmärk, kvalifitseeritud koolitajad, mitmekesised õpetamismeetodid, hindamine ja tugi õppijatele.“ </a:t>
            </a:r>
            <a:r>
              <a:rPr lang="et-EE" sz="2400" b="0" i="1" dirty="0">
                <a:solidFill>
                  <a:srgbClr val="374151"/>
                </a:solidFill>
                <a:effectLst/>
                <a:latin typeface="Gordita Light" pitchFamily="50" charset="-70"/>
                <a:cs typeface="Gordita Light" pitchFamily="50" charset="-70"/>
              </a:rPr>
              <a:t>(</a:t>
            </a:r>
            <a:r>
              <a:rPr lang="et-EE" sz="2400" b="0" i="1" dirty="0" err="1">
                <a:solidFill>
                  <a:srgbClr val="374151"/>
                </a:solidFill>
                <a:effectLst/>
                <a:latin typeface="Gordita Light" pitchFamily="50" charset="-70"/>
                <a:cs typeface="Gordita Light" pitchFamily="50" charset="-70"/>
              </a:rPr>
              <a:t>OpenAI</a:t>
            </a:r>
            <a:r>
              <a:rPr lang="et-EE" sz="2400" b="0" i="1" dirty="0">
                <a:solidFill>
                  <a:srgbClr val="374151"/>
                </a:solidFill>
                <a:effectLst/>
                <a:latin typeface="Gordita Light" pitchFamily="50" charset="-70"/>
                <a:cs typeface="Gordita Light" pitchFamily="50" charset="-70"/>
              </a:rPr>
              <a:t>)</a:t>
            </a:r>
            <a:endParaRPr lang="et-EE" sz="2400" i="1" dirty="0">
              <a:latin typeface="Gordita Light" pitchFamily="50" charset="-70"/>
              <a:cs typeface="Gordita Light" pitchFamily="50" charset="-7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333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E70446-0BA8-024C-2833-34CDD004C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22" y="1243464"/>
            <a:ext cx="8313906" cy="54294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B68506-97F3-6CAF-2A76-B2A24874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72" y="185047"/>
            <a:ext cx="10522280" cy="1325563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  <a:t>Näide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73E071-7735-C686-D3CD-10A8D7DF545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 fontScale="92500" lnSpcReduction="20000"/>
          </a:bodyPr>
          <a:lstStyle/>
          <a:p>
            <a:pPr marL="0" indent="0" algn="l" fontAlgn="base">
              <a:buNone/>
            </a:pPr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et-E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</a:t>
            </a:r>
          </a:p>
          <a:p>
            <a:pPr marL="0" indent="0" algn="l" fontAlgn="base">
              <a:buNone/>
            </a:pPr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endParaRPr 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endParaRPr 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9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73E071-7735-C686-D3CD-10A8D7DF545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336925"/>
            <a:ext cx="10515600" cy="2752725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et-E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</a:t>
            </a:r>
          </a:p>
          <a:p>
            <a:pPr marL="0" indent="0" algn="l" fontAlgn="base">
              <a:buNone/>
            </a:pPr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endParaRPr 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endParaRPr 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t-E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B7071-15A3-0F24-D95C-F39480528B42}"/>
              </a:ext>
            </a:extLst>
          </p:cNvPr>
          <p:cNvSpPr txBox="1"/>
          <p:nvPr/>
        </p:nvSpPr>
        <p:spPr>
          <a:xfrm>
            <a:off x="1130030" y="1536970"/>
            <a:ext cx="9931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latin typeface="Gordita Light" pitchFamily="50" charset="-70"/>
                <a:cs typeface="Gordita Light" pitchFamily="50" charset="-70"/>
              </a:rPr>
              <a:t>„</a:t>
            </a:r>
            <a:r>
              <a:rPr lang="et-EE" sz="3600" i="1" dirty="0">
                <a:latin typeface="Gordita Light" pitchFamily="50" charset="-70"/>
                <a:cs typeface="Gordita Light" pitchFamily="50" charset="-70"/>
              </a:rPr>
              <a:t>Töötajate areng on VKG-s kohustuslik.“           </a:t>
            </a:r>
          </a:p>
          <a:p>
            <a:pPr algn="r"/>
            <a:r>
              <a:rPr lang="et-EE" sz="2400" dirty="0">
                <a:latin typeface="Gordita Light" pitchFamily="50" charset="-70"/>
                <a:cs typeface="Gordita Light" pitchFamily="50" charset="-70"/>
              </a:rPr>
              <a:t>(VKG juhatuse esimees Ahti </a:t>
            </a:r>
            <a:r>
              <a:rPr lang="et-EE" sz="2400" dirty="0" err="1">
                <a:latin typeface="Gordita Light" pitchFamily="50" charset="-70"/>
                <a:cs typeface="Gordita Light" pitchFamily="50" charset="-70"/>
              </a:rPr>
              <a:t>Asmann</a:t>
            </a:r>
            <a:r>
              <a:rPr lang="et-EE" sz="2400" dirty="0">
                <a:latin typeface="Gordita Light" pitchFamily="50" charset="-70"/>
                <a:cs typeface="Gordita Light" pitchFamily="50" charset="-7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940EA-DD14-2D47-70B6-254297E80FA2}"/>
              </a:ext>
            </a:extLst>
          </p:cNvPr>
          <p:cNvSpPr txBox="1"/>
          <p:nvPr/>
        </p:nvSpPr>
        <p:spPr>
          <a:xfrm>
            <a:off x="1130030" y="2946605"/>
            <a:ext cx="9931940" cy="249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kumimoji="0" lang="et-EE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 Light" pitchFamily="50" charset="-70"/>
                <a:cs typeface="Gordita Light" pitchFamily="50" charset="-70"/>
              </a:rPr>
              <a:t>„Mis juhtub, kui sa inimese välja õpetad ja ta lahkub?</a:t>
            </a:r>
          </a:p>
          <a:p>
            <a:pPr>
              <a:lnSpc>
                <a:spcPct val="120000"/>
              </a:lnSpc>
            </a:pPr>
            <a:r>
              <a:rPr kumimoji="0" lang="et-EE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 Light" pitchFamily="50" charset="-70"/>
                <a:cs typeface="Gordita Light" pitchFamily="50" charset="-70"/>
              </a:rPr>
              <a:t>Palju hullem on, kui sa ei õpeta, aga ta jääb!“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 Light" pitchFamily="50" charset="-70"/>
                <a:cs typeface="Gordita Light" pitchFamily="50" charset="-70"/>
              </a:rPr>
              <a:t>(Personalidisain)</a:t>
            </a:r>
          </a:p>
        </p:txBody>
      </p:sp>
    </p:spTree>
    <p:extLst>
      <p:ext uri="{BB962C8B-B14F-4D97-AF65-F5344CB8AC3E}">
        <p14:creationId xmlns:p14="http://schemas.microsoft.com/office/powerpoint/2010/main" val="409422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3444-59F3-E341-9CD8-BEBAB5FF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66877"/>
            <a:ext cx="7173432" cy="2556502"/>
          </a:xfrm>
        </p:spPr>
        <p:txBody>
          <a:bodyPr anchor="t">
            <a:normAutofit/>
          </a:bodyPr>
          <a:lstStyle/>
          <a:p>
            <a:br>
              <a:rPr lang="et-EE" sz="40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</a:br>
            <a:r>
              <a:rPr lang="et-EE" sz="40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  <a:t>Tänades ja lugupidamisega!</a:t>
            </a:r>
            <a:br>
              <a:rPr lang="et-EE" sz="40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</a:br>
            <a:br>
              <a:rPr lang="et-EE" sz="40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</a:br>
            <a:r>
              <a:rPr lang="et-EE" sz="4000" dirty="0">
                <a:solidFill>
                  <a:srgbClr val="17A740"/>
                </a:solidFill>
                <a:latin typeface="Gordita Light" pitchFamily="2" charset="77"/>
                <a:cs typeface="Gordita Light" pitchFamily="2" charset="77"/>
              </a:rPr>
              <a:t>Küsimused? </a:t>
            </a:r>
            <a:endParaRPr lang="en-EE" sz="4000" dirty="0">
              <a:solidFill>
                <a:srgbClr val="17A740"/>
              </a:solidFill>
              <a:latin typeface="Gordita Light" pitchFamily="2" charset="77"/>
              <a:cs typeface="Gordita Light" pitchFamily="2" charset="77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A1CACB-054C-B045-8E42-90D7B5153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926" y="414024"/>
            <a:ext cx="1228322" cy="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1F122CCD250E46B3A45D4C94D36B02" ma:contentTypeVersion="17" ma:contentTypeDescription="Loo uus dokument" ma:contentTypeScope="" ma:versionID="6b10099ec15df1cb7cad9b335c86e60e">
  <xsd:schema xmlns:xsd="http://www.w3.org/2001/XMLSchema" xmlns:xs="http://www.w3.org/2001/XMLSchema" xmlns:p="http://schemas.microsoft.com/office/2006/metadata/properties" xmlns:ns2="4f17d19e-6186-4317-943b-d4f60b90dc96" xmlns:ns3="4fd49934-d996-4f6d-a16c-8a4be1da3af3" targetNamespace="http://schemas.microsoft.com/office/2006/metadata/properties" ma:root="true" ma:fieldsID="08921322178e738c9a33517c3b344b92" ns2:_="" ns3:_="">
    <xsd:import namespace="4f17d19e-6186-4317-943b-d4f60b90dc96"/>
    <xsd:import namespace="4fd49934-d996-4f6d-a16c-8a4be1da3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7d19e-6186-4317-943b-d4f60b90d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aac58b60-4b64-42d2-9310-8a033182b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49934-d996-4f6d-a16c-8a4be1da3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fba91c-a973-4d68-87c5-ab7d51079fcd}" ma:internalName="TaxCatchAll" ma:showField="CatchAllData" ma:web="4fd49934-d996-4f6d-a16c-8a4be1da3a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7d19e-6186-4317-943b-d4f60b90dc96">
      <Terms xmlns="http://schemas.microsoft.com/office/infopath/2007/PartnerControls"/>
    </lcf76f155ced4ddcb4097134ff3c332f>
    <TaxCatchAll xmlns="4fd49934-d996-4f6d-a16c-8a4be1da3af3" xsi:nil="true"/>
  </documentManagement>
</p:properties>
</file>

<file path=customXml/itemProps1.xml><?xml version="1.0" encoding="utf-8"?>
<ds:datastoreItem xmlns:ds="http://schemas.openxmlformats.org/officeDocument/2006/customXml" ds:itemID="{FA85F3C4-33B6-4FB1-9C96-D343C61C3335}"/>
</file>

<file path=customXml/itemProps2.xml><?xml version="1.0" encoding="utf-8"?>
<ds:datastoreItem xmlns:ds="http://schemas.openxmlformats.org/officeDocument/2006/customXml" ds:itemID="{2837FE73-0561-48BE-BF2A-B4977860842A}"/>
</file>

<file path=customXml/itemProps3.xml><?xml version="1.0" encoding="utf-8"?>
<ds:datastoreItem xmlns:ds="http://schemas.openxmlformats.org/officeDocument/2006/customXml" ds:itemID="{F1BEE21C-1465-46A7-998A-EB460980FB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10917</TotalTime>
  <Words>403</Words>
  <Application>Microsoft Office PowerPoint</Application>
  <PresentationFormat>Widescreen</PresentationFormat>
  <Paragraphs>99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Gordita</vt:lpstr>
      <vt:lpstr>Gordita Light</vt:lpstr>
      <vt:lpstr>Office Theme</vt:lpstr>
      <vt:lpstr>8_Office Theme</vt:lpstr>
      <vt:lpstr>Mida ootab koolituselt tööandja? </vt:lpstr>
      <vt:lpstr>Oluline on töötajate areng!!!</vt:lpstr>
      <vt:lpstr>Koolituse kvaliteet!?</vt:lpstr>
      <vt:lpstr>Kuidas meie saavutame töötajate arengu?</vt:lpstr>
      <vt:lpstr>Edukas koolitus</vt:lpstr>
      <vt:lpstr>Näide</vt:lpstr>
      <vt:lpstr>PowerPoint Presentation</vt:lpstr>
      <vt:lpstr> Tänades ja lugupidamisega!  Küsimused?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Anne.Rosenberg</cp:lastModifiedBy>
  <cp:revision>104</cp:revision>
  <dcterms:created xsi:type="dcterms:W3CDTF">2021-01-18T13:45:22Z</dcterms:created>
  <dcterms:modified xsi:type="dcterms:W3CDTF">2023-05-23T06:05:30Z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0x010100401F122CCD250E46B3A45D4C94D36B02</vt:lpwstr>
  </property>
</Properties>
</file>