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5" r:id="rId6"/>
    <p:sldMasterId id="2147483703" r:id="rId7"/>
    <p:sldMasterId id="2147483705" r:id="rId8"/>
    <p:sldMasterId id="2147483707" r:id="rId9"/>
  </p:sldMasterIdLst>
  <p:notesMasterIdLst>
    <p:notesMasterId r:id="rId29"/>
  </p:notesMasterIdLst>
  <p:sldIdLst>
    <p:sldId id="437" r:id="rId10"/>
    <p:sldId id="447" r:id="rId11"/>
    <p:sldId id="438" r:id="rId12"/>
    <p:sldId id="388" r:id="rId13"/>
    <p:sldId id="386" r:id="rId14"/>
    <p:sldId id="439" r:id="rId15"/>
    <p:sldId id="440" r:id="rId16"/>
    <p:sldId id="441" r:id="rId17"/>
    <p:sldId id="432" r:id="rId18"/>
    <p:sldId id="425" r:id="rId19"/>
    <p:sldId id="406" r:id="rId20"/>
    <p:sldId id="448" r:id="rId21"/>
    <p:sldId id="446" r:id="rId22"/>
    <p:sldId id="445" r:id="rId23"/>
    <p:sldId id="449" r:id="rId24"/>
    <p:sldId id="418" r:id="rId25"/>
    <p:sldId id="452" r:id="rId26"/>
    <p:sldId id="453" r:id="rId27"/>
    <p:sldId id="273" r:id="rId2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sti Kõiv" initials="KK" lastIdx="1" clrIdx="0">
    <p:extLst>
      <p:ext uri="{19B8F6BF-5375-455C-9EA6-DF929625EA0E}">
        <p15:presenceInfo xmlns:p15="http://schemas.microsoft.com/office/powerpoint/2012/main" userId="S-1-5-21-2009196460-3307222142-1538888278-12761" providerId="AD"/>
      </p:ext>
    </p:extLst>
  </p:cmAuthor>
  <p:cmAuthor id="2" name="Elo Tuppits" initials="ET" lastIdx="3" clrIdx="1">
    <p:extLst>
      <p:ext uri="{19B8F6BF-5375-455C-9EA6-DF929625EA0E}">
        <p15:presenceInfo xmlns:p15="http://schemas.microsoft.com/office/powerpoint/2012/main" userId="S-1-5-21-2009196460-3307222142-1538888278-10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A7"/>
    <a:srgbClr val="002E87"/>
    <a:srgbClr val="73CC82"/>
    <a:srgbClr val="0072CE"/>
    <a:srgbClr val="1B284F"/>
    <a:srgbClr val="685BC7"/>
    <a:srgbClr val="4091C7"/>
    <a:srgbClr val="DE5E12"/>
    <a:srgbClr val="E8A326"/>
    <a:srgbClr val="F2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80567" autoAdjust="0"/>
  </p:normalViewPr>
  <p:slideViewPr>
    <p:cSldViewPr snapToGrid="0">
      <p:cViewPr varScale="1">
        <p:scale>
          <a:sx n="92" d="100"/>
          <a:sy n="92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87A1D-1E0F-421D-8BB8-89BAC61AD31A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t-EE"/>
        </a:p>
      </dgm:t>
    </dgm:pt>
    <dgm:pt modelId="{E50C4A8A-E0D0-4A5A-A26F-9CF0EFF12D1D}">
      <dgm:prSet phldrT="[Tekst]" custT="1"/>
      <dgm:spPr/>
      <dgm:t>
        <a:bodyPr/>
        <a:lstStyle/>
        <a:p>
          <a:r>
            <a:rPr lang="et-EE" sz="2400" b="1" dirty="0">
              <a:solidFill>
                <a:srgbClr val="002060"/>
              </a:solidFill>
            </a:rPr>
            <a:t>Mikro-</a:t>
          </a:r>
        </a:p>
        <a:p>
          <a:r>
            <a:rPr lang="et-EE" sz="2400" b="1" dirty="0">
              <a:solidFill>
                <a:srgbClr val="002060"/>
              </a:solidFill>
            </a:rPr>
            <a:t>kvalifikatsioon</a:t>
          </a:r>
        </a:p>
      </dgm:t>
    </dgm:pt>
    <dgm:pt modelId="{0001F331-5915-42EC-BAF1-232B5EA55C7A}" type="parTrans" cxnId="{3DB8F27D-529E-430E-A428-8788923B75D3}">
      <dgm:prSet/>
      <dgm:spPr/>
      <dgm:t>
        <a:bodyPr/>
        <a:lstStyle/>
        <a:p>
          <a:endParaRPr lang="et-EE"/>
        </a:p>
      </dgm:t>
    </dgm:pt>
    <dgm:pt modelId="{38C4BD93-92AB-4855-88AC-5AF44AF7C861}" type="sibTrans" cxnId="{3DB8F27D-529E-430E-A428-8788923B75D3}">
      <dgm:prSet/>
      <dgm:spPr/>
      <dgm:t>
        <a:bodyPr/>
        <a:lstStyle/>
        <a:p>
          <a:endParaRPr lang="et-EE"/>
        </a:p>
      </dgm:t>
    </dgm:pt>
    <dgm:pt modelId="{79D9828C-A122-4E4A-8E9A-ACE241FCE420}">
      <dgm:prSet phldrT="[Tekst]" custT="1"/>
      <dgm:spPr/>
      <dgm:t>
        <a:bodyPr/>
        <a:lstStyle/>
        <a:p>
          <a:r>
            <a:rPr lang="et-EE" sz="2400" dirty="0"/>
            <a:t>Piiratud aeg</a:t>
          </a:r>
        </a:p>
        <a:p>
          <a:r>
            <a:rPr lang="et-EE" sz="2400" dirty="0"/>
            <a:t>Õpiväljundid saavutatud ja hinnatud</a:t>
          </a:r>
        </a:p>
      </dgm:t>
    </dgm:pt>
    <dgm:pt modelId="{BDCFDBE8-3E7B-42E9-AC50-442AB3B4ED29}" type="parTrans" cxnId="{9543A11B-4A15-47D8-B30B-7780BA0A8F29}">
      <dgm:prSet/>
      <dgm:spPr/>
      <dgm:t>
        <a:bodyPr/>
        <a:lstStyle/>
        <a:p>
          <a:endParaRPr lang="et-EE"/>
        </a:p>
      </dgm:t>
    </dgm:pt>
    <dgm:pt modelId="{536C9C7E-E84B-46D4-8405-5E9C959D26BC}" type="sibTrans" cxnId="{9543A11B-4A15-47D8-B30B-7780BA0A8F29}">
      <dgm:prSet/>
      <dgm:spPr/>
      <dgm:t>
        <a:bodyPr/>
        <a:lstStyle/>
        <a:p>
          <a:endParaRPr lang="et-EE"/>
        </a:p>
      </dgm:t>
    </dgm:pt>
    <dgm:pt modelId="{486DF8A3-F72C-4C0F-A4E4-1BCEF0F56DA8}">
      <dgm:prSet phldrT="[Tekst]" custT="1"/>
      <dgm:spPr/>
      <dgm:t>
        <a:bodyPr/>
        <a:lstStyle/>
        <a:p>
          <a:r>
            <a:rPr lang="et-EE" sz="2800" dirty="0"/>
            <a:t>Kvaliteediga tagatud</a:t>
          </a:r>
        </a:p>
      </dgm:t>
    </dgm:pt>
    <dgm:pt modelId="{35167DCF-DEBA-45BB-ACFA-428E751A76FD}" type="parTrans" cxnId="{E23AE78E-1FA5-407A-B4D4-89AAF9A2340A}">
      <dgm:prSet/>
      <dgm:spPr/>
      <dgm:t>
        <a:bodyPr/>
        <a:lstStyle/>
        <a:p>
          <a:endParaRPr lang="et-EE"/>
        </a:p>
      </dgm:t>
    </dgm:pt>
    <dgm:pt modelId="{74CA97C1-4A42-471E-97C4-DCD8A438C650}" type="sibTrans" cxnId="{E23AE78E-1FA5-407A-B4D4-89AAF9A2340A}">
      <dgm:prSet/>
      <dgm:spPr/>
      <dgm:t>
        <a:bodyPr/>
        <a:lstStyle/>
        <a:p>
          <a:endParaRPr lang="et-EE"/>
        </a:p>
      </dgm:t>
    </dgm:pt>
    <dgm:pt modelId="{F6053150-B244-4B92-8E2F-8E8142C43960}">
      <dgm:prSet phldrT="[Tekst]" custT="1"/>
      <dgm:spPr/>
      <dgm:t>
        <a:bodyPr/>
        <a:lstStyle/>
        <a:p>
          <a:r>
            <a:rPr lang="et-EE" sz="2400" dirty="0"/>
            <a:t>Olemasolevat kvalifikatsiooni täiendav või moodustab osa kvalifikatsioonist</a:t>
          </a:r>
        </a:p>
      </dgm:t>
    </dgm:pt>
    <dgm:pt modelId="{0E6CA91A-CB05-49DF-8C6F-478E543FA40F}" type="parTrans" cxnId="{7DE7E9F5-8C04-48D4-B630-00B1CDAB9212}">
      <dgm:prSet/>
      <dgm:spPr/>
      <dgm:t>
        <a:bodyPr/>
        <a:lstStyle/>
        <a:p>
          <a:endParaRPr lang="et-EE"/>
        </a:p>
      </dgm:t>
    </dgm:pt>
    <dgm:pt modelId="{07B0B478-0CC4-40A7-A0FE-7DE24FC77033}" type="sibTrans" cxnId="{7DE7E9F5-8C04-48D4-B630-00B1CDAB9212}">
      <dgm:prSet/>
      <dgm:spPr/>
      <dgm:t>
        <a:bodyPr/>
        <a:lstStyle/>
        <a:p>
          <a:endParaRPr lang="et-EE"/>
        </a:p>
      </dgm:t>
    </dgm:pt>
    <dgm:pt modelId="{5908FB8E-AF11-4192-B3B5-ED59E340C7DF}">
      <dgm:prSet phldrT="[Tekst]" custT="1"/>
      <dgm:spPr/>
      <dgm:t>
        <a:bodyPr/>
        <a:lstStyle/>
        <a:p>
          <a:r>
            <a:rPr lang="et-EE" sz="2800" dirty="0"/>
            <a:t>Tunnustamine</a:t>
          </a:r>
        </a:p>
      </dgm:t>
    </dgm:pt>
    <dgm:pt modelId="{1D808B67-4BFF-48BD-B413-750AE0A46472}" type="parTrans" cxnId="{369FBF01-7EB6-472D-B5A8-4D3B73652718}">
      <dgm:prSet/>
      <dgm:spPr/>
      <dgm:t>
        <a:bodyPr/>
        <a:lstStyle/>
        <a:p>
          <a:endParaRPr lang="et-EE"/>
        </a:p>
      </dgm:t>
    </dgm:pt>
    <dgm:pt modelId="{FD45B356-114D-4399-8008-D5DFC894DD9B}" type="sibTrans" cxnId="{369FBF01-7EB6-472D-B5A8-4D3B73652718}">
      <dgm:prSet/>
      <dgm:spPr/>
      <dgm:t>
        <a:bodyPr/>
        <a:lstStyle/>
        <a:p>
          <a:endParaRPr lang="et-EE"/>
        </a:p>
      </dgm:t>
    </dgm:pt>
    <dgm:pt modelId="{29560464-F7D0-4D11-95DB-B2CFCB3FBB1B}" type="pres">
      <dgm:prSet presAssocID="{24C87A1D-1E0F-421D-8BB8-89BAC61AD31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EBE84E-EABA-4B03-A9AD-E0B2B13DFCD3}" type="pres">
      <dgm:prSet presAssocID="{24C87A1D-1E0F-421D-8BB8-89BAC61AD31A}" presName="matrix" presStyleCnt="0"/>
      <dgm:spPr/>
    </dgm:pt>
    <dgm:pt modelId="{2C8C2FD6-B84A-47C2-93D7-11988BD4711F}" type="pres">
      <dgm:prSet presAssocID="{24C87A1D-1E0F-421D-8BB8-89BAC61AD31A}" presName="tile1" presStyleLbl="node1" presStyleIdx="0" presStyleCnt="4"/>
      <dgm:spPr/>
    </dgm:pt>
    <dgm:pt modelId="{825ECCCA-A4DD-44A4-A2C2-CFE0BB59B4FF}" type="pres">
      <dgm:prSet presAssocID="{24C87A1D-1E0F-421D-8BB8-89BAC61AD3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B11514-1C34-41F6-A955-8262C4AC9B39}" type="pres">
      <dgm:prSet presAssocID="{24C87A1D-1E0F-421D-8BB8-89BAC61AD31A}" presName="tile2" presStyleLbl="node1" presStyleIdx="1" presStyleCnt="4"/>
      <dgm:spPr/>
    </dgm:pt>
    <dgm:pt modelId="{E200883A-FB15-4825-ACB4-69C36F68A95D}" type="pres">
      <dgm:prSet presAssocID="{24C87A1D-1E0F-421D-8BB8-89BAC61AD3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4D5B49-3300-4826-A219-65F31EA58ABF}" type="pres">
      <dgm:prSet presAssocID="{24C87A1D-1E0F-421D-8BB8-89BAC61AD31A}" presName="tile3" presStyleLbl="node1" presStyleIdx="2" presStyleCnt="4"/>
      <dgm:spPr/>
    </dgm:pt>
    <dgm:pt modelId="{BA785B4B-AFEC-4892-9457-9CC5CCBC184A}" type="pres">
      <dgm:prSet presAssocID="{24C87A1D-1E0F-421D-8BB8-89BAC61AD3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13B12D-C1F1-4FD3-B620-6C81076861C2}" type="pres">
      <dgm:prSet presAssocID="{24C87A1D-1E0F-421D-8BB8-89BAC61AD31A}" presName="tile4" presStyleLbl="node1" presStyleIdx="3" presStyleCnt="4" custLinFactNeighborY="0"/>
      <dgm:spPr/>
    </dgm:pt>
    <dgm:pt modelId="{094106DB-339E-46BD-BF9E-8B819E5B6958}" type="pres">
      <dgm:prSet presAssocID="{24C87A1D-1E0F-421D-8BB8-89BAC61AD3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7DCE26F-E4EB-42D7-BEBA-AADF5E5A8E4F}" type="pres">
      <dgm:prSet presAssocID="{24C87A1D-1E0F-421D-8BB8-89BAC61AD31A}" presName="centerTile" presStyleLbl="fgShp" presStyleIdx="0" presStyleCnt="1" custScaleX="94294" custScaleY="155535">
        <dgm:presLayoutVars>
          <dgm:chMax val="0"/>
          <dgm:chPref val="0"/>
        </dgm:presLayoutVars>
      </dgm:prSet>
      <dgm:spPr/>
    </dgm:pt>
  </dgm:ptLst>
  <dgm:cxnLst>
    <dgm:cxn modelId="{369FBF01-7EB6-472D-B5A8-4D3B73652718}" srcId="{E50C4A8A-E0D0-4A5A-A26F-9CF0EFF12D1D}" destId="{5908FB8E-AF11-4192-B3B5-ED59E340C7DF}" srcOrd="3" destOrd="0" parTransId="{1D808B67-4BFF-48BD-B413-750AE0A46472}" sibTransId="{FD45B356-114D-4399-8008-D5DFC894DD9B}"/>
    <dgm:cxn modelId="{69C70004-70CB-405B-9249-3AB681DE52B3}" type="presOf" srcId="{486DF8A3-F72C-4C0F-A4E4-1BCEF0F56DA8}" destId="{A3B11514-1C34-41F6-A955-8262C4AC9B39}" srcOrd="0" destOrd="0" presId="urn:microsoft.com/office/officeart/2005/8/layout/matrix1"/>
    <dgm:cxn modelId="{9543A11B-4A15-47D8-B30B-7780BA0A8F29}" srcId="{E50C4A8A-E0D0-4A5A-A26F-9CF0EFF12D1D}" destId="{79D9828C-A122-4E4A-8E9A-ACE241FCE420}" srcOrd="0" destOrd="0" parTransId="{BDCFDBE8-3E7B-42E9-AC50-442AB3B4ED29}" sibTransId="{536C9C7E-E84B-46D4-8405-5E9C959D26BC}"/>
    <dgm:cxn modelId="{C83AAF1F-A7EF-4858-B792-D5E7D6463183}" type="presOf" srcId="{79D9828C-A122-4E4A-8E9A-ACE241FCE420}" destId="{2C8C2FD6-B84A-47C2-93D7-11988BD4711F}" srcOrd="0" destOrd="0" presId="urn:microsoft.com/office/officeart/2005/8/layout/matrix1"/>
    <dgm:cxn modelId="{53A0172A-19F9-4B5C-BEF8-2A2CA1FB341B}" type="presOf" srcId="{5908FB8E-AF11-4192-B3B5-ED59E340C7DF}" destId="{094106DB-339E-46BD-BF9E-8B819E5B6958}" srcOrd="1" destOrd="0" presId="urn:microsoft.com/office/officeart/2005/8/layout/matrix1"/>
    <dgm:cxn modelId="{B97A5960-1277-4F3D-A144-B6F10AE01388}" type="presOf" srcId="{79D9828C-A122-4E4A-8E9A-ACE241FCE420}" destId="{825ECCCA-A4DD-44A4-A2C2-CFE0BB59B4FF}" srcOrd="1" destOrd="0" presId="urn:microsoft.com/office/officeart/2005/8/layout/matrix1"/>
    <dgm:cxn modelId="{14F8DA64-A900-430A-8A44-9A1B7BF20F7C}" type="presOf" srcId="{F6053150-B244-4B92-8E2F-8E8142C43960}" destId="{BA785B4B-AFEC-4892-9457-9CC5CCBC184A}" srcOrd="1" destOrd="0" presId="urn:microsoft.com/office/officeart/2005/8/layout/matrix1"/>
    <dgm:cxn modelId="{F8069E45-C491-4C98-A739-A0FE46125165}" type="presOf" srcId="{24C87A1D-1E0F-421D-8BB8-89BAC61AD31A}" destId="{29560464-F7D0-4D11-95DB-B2CFCB3FBB1B}" srcOrd="0" destOrd="0" presId="urn:microsoft.com/office/officeart/2005/8/layout/matrix1"/>
    <dgm:cxn modelId="{3DB8F27D-529E-430E-A428-8788923B75D3}" srcId="{24C87A1D-1E0F-421D-8BB8-89BAC61AD31A}" destId="{E50C4A8A-E0D0-4A5A-A26F-9CF0EFF12D1D}" srcOrd="0" destOrd="0" parTransId="{0001F331-5915-42EC-BAF1-232B5EA55C7A}" sibTransId="{38C4BD93-92AB-4855-88AC-5AF44AF7C861}"/>
    <dgm:cxn modelId="{036CF87F-D248-4075-9569-589C2F6A9B25}" type="presOf" srcId="{486DF8A3-F72C-4C0F-A4E4-1BCEF0F56DA8}" destId="{E200883A-FB15-4825-ACB4-69C36F68A95D}" srcOrd="1" destOrd="0" presId="urn:microsoft.com/office/officeart/2005/8/layout/matrix1"/>
    <dgm:cxn modelId="{E23AE78E-1FA5-407A-B4D4-89AAF9A2340A}" srcId="{E50C4A8A-E0D0-4A5A-A26F-9CF0EFF12D1D}" destId="{486DF8A3-F72C-4C0F-A4E4-1BCEF0F56DA8}" srcOrd="1" destOrd="0" parTransId="{35167DCF-DEBA-45BB-ACFA-428E751A76FD}" sibTransId="{74CA97C1-4A42-471E-97C4-DCD8A438C650}"/>
    <dgm:cxn modelId="{89369BA5-856B-4A96-900A-6A1A7B26A1E0}" type="presOf" srcId="{5908FB8E-AF11-4192-B3B5-ED59E340C7DF}" destId="{1613B12D-C1F1-4FD3-B620-6C81076861C2}" srcOrd="0" destOrd="0" presId="urn:microsoft.com/office/officeart/2005/8/layout/matrix1"/>
    <dgm:cxn modelId="{1B1042C3-AD06-4504-A684-3268A57F1665}" type="presOf" srcId="{E50C4A8A-E0D0-4A5A-A26F-9CF0EFF12D1D}" destId="{F7DCE26F-E4EB-42D7-BEBA-AADF5E5A8E4F}" srcOrd="0" destOrd="0" presId="urn:microsoft.com/office/officeart/2005/8/layout/matrix1"/>
    <dgm:cxn modelId="{A866E2DF-40AE-4E91-8B31-F8A9DA5BA32E}" type="presOf" srcId="{F6053150-B244-4B92-8E2F-8E8142C43960}" destId="{EF4D5B49-3300-4826-A219-65F31EA58ABF}" srcOrd="0" destOrd="0" presId="urn:microsoft.com/office/officeart/2005/8/layout/matrix1"/>
    <dgm:cxn modelId="{7DE7E9F5-8C04-48D4-B630-00B1CDAB9212}" srcId="{E50C4A8A-E0D0-4A5A-A26F-9CF0EFF12D1D}" destId="{F6053150-B244-4B92-8E2F-8E8142C43960}" srcOrd="2" destOrd="0" parTransId="{0E6CA91A-CB05-49DF-8C6F-478E543FA40F}" sibTransId="{07B0B478-0CC4-40A7-A0FE-7DE24FC77033}"/>
    <dgm:cxn modelId="{B73913EE-C444-4215-ABAE-CFCBC4A611D7}" type="presParOf" srcId="{29560464-F7D0-4D11-95DB-B2CFCB3FBB1B}" destId="{29EBE84E-EABA-4B03-A9AD-E0B2B13DFCD3}" srcOrd="0" destOrd="0" presId="urn:microsoft.com/office/officeart/2005/8/layout/matrix1"/>
    <dgm:cxn modelId="{D4E3C24E-57DF-4433-BA7C-370E68CAA497}" type="presParOf" srcId="{29EBE84E-EABA-4B03-A9AD-E0B2B13DFCD3}" destId="{2C8C2FD6-B84A-47C2-93D7-11988BD4711F}" srcOrd="0" destOrd="0" presId="urn:microsoft.com/office/officeart/2005/8/layout/matrix1"/>
    <dgm:cxn modelId="{A9D666B9-D36D-432A-95E0-3989512DB40D}" type="presParOf" srcId="{29EBE84E-EABA-4B03-A9AD-E0B2B13DFCD3}" destId="{825ECCCA-A4DD-44A4-A2C2-CFE0BB59B4FF}" srcOrd="1" destOrd="0" presId="urn:microsoft.com/office/officeart/2005/8/layout/matrix1"/>
    <dgm:cxn modelId="{EF362F48-3912-471C-AFFC-E73ECBA1B70C}" type="presParOf" srcId="{29EBE84E-EABA-4B03-A9AD-E0B2B13DFCD3}" destId="{A3B11514-1C34-41F6-A955-8262C4AC9B39}" srcOrd="2" destOrd="0" presId="urn:microsoft.com/office/officeart/2005/8/layout/matrix1"/>
    <dgm:cxn modelId="{2AF06D23-2330-41BC-A0F5-CA520ADE4E3D}" type="presParOf" srcId="{29EBE84E-EABA-4B03-A9AD-E0B2B13DFCD3}" destId="{E200883A-FB15-4825-ACB4-69C36F68A95D}" srcOrd="3" destOrd="0" presId="urn:microsoft.com/office/officeart/2005/8/layout/matrix1"/>
    <dgm:cxn modelId="{3928439A-8D92-4152-8230-22C6E5FEFE2F}" type="presParOf" srcId="{29EBE84E-EABA-4B03-A9AD-E0B2B13DFCD3}" destId="{EF4D5B49-3300-4826-A219-65F31EA58ABF}" srcOrd="4" destOrd="0" presId="urn:microsoft.com/office/officeart/2005/8/layout/matrix1"/>
    <dgm:cxn modelId="{F075FB67-2648-414F-BEDB-2C141D165E2C}" type="presParOf" srcId="{29EBE84E-EABA-4B03-A9AD-E0B2B13DFCD3}" destId="{BA785B4B-AFEC-4892-9457-9CC5CCBC184A}" srcOrd="5" destOrd="0" presId="urn:microsoft.com/office/officeart/2005/8/layout/matrix1"/>
    <dgm:cxn modelId="{60380782-7ED2-4240-A5FF-C6924A8429AD}" type="presParOf" srcId="{29EBE84E-EABA-4B03-A9AD-E0B2B13DFCD3}" destId="{1613B12D-C1F1-4FD3-B620-6C81076861C2}" srcOrd="6" destOrd="0" presId="urn:microsoft.com/office/officeart/2005/8/layout/matrix1"/>
    <dgm:cxn modelId="{E0A6E5BD-8FA8-43E7-821E-9E3060BE4A7A}" type="presParOf" srcId="{29EBE84E-EABA-4B03-A9AD-E0B2B13DFCD3}" destId="{094106DB-339E-46BD-BF9E-8B819E5B6958}" srcOrd="7" destOrd="0" presId="urn:microsoft.com/office/officeart/2005/8/layout/matrix1"/>
    <dgm:cxn modelId="{347E1628-9E0F-4D63-A8BC-A91A2596532F}" type="presParOf" srcId="{29560464-F7D0-4D11-95DB-B2CFCB3FBB1B}" destId="{F7DCE26F-E4EB-42D7-BEBA-AADF5E5A8E4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C2FD6-B84A-47C2-93D7-11988BD4711F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/>
            <a:t>Piiratud aeg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/>
            <a:t>Õpiväljundid saavutatud ja hinnatud</a:t>
          </a:r>
        </a:p>
      </dsp:txBody>
      <dsp:txXfrm rot="5400000">
        <a:off x="-1" y="1"/>
        <a:ext cx="4064000" cy="2032000"/>
      </dsp:txXfrm>
    </dsp:sp>
    <dsp:sp modelId="{A3B11514-1C34-41F6-A955-8262C4AC9B39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kern="1200" dirty="0"/>
            <a:t>Kvaliteediga tagatud</a:t>
          </a:r>
        </a:p>
      </dsp:txBody>
      <dsp:txXfrm>
        <a:off x="4064000" y="0"/>
        <a:ext cx="4064000" cy="2032000"/>
      </dsp:txXfrm>
    </dsp:sp>
    <dsp:sp modelId="{EF4D5B49-3300-4826-A219-65F31EA58AB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kern="1200" dirty="0"/>
            <a:t>Olemasolevat kvalifikatsiooni täiendav või moodustab osa kvalifikatsioonist</a:t>
          </a:r>
        </a:p>
      </dsp:txBody>
      <dsp:txXfrm rot="10800000">
        <a:off x="0" y="3386666"/>
        <a:ext cx="4064000" cy="2032000"/>
      </dsp:txXfrm>
    </dsp:sp>
    <dsp:sp modelId="{1613B12D-C1F1-4FD3-B620-6C81076861C2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kern="1200" dirty="0"/>
            <a:t>Tunnustamine</a:t>
          </a:r>
        </a:p>
      </dsp:txBody>
      <dsp:txXfrm rot="-5400000">
        <a:off x="4063999" y="3386666"/>
        <a:ext cx="4064000" cy="2032000"/>
      </dsp:txXfrm>
    </dsp:sp>
    <dsp:sp modelId="{F7DCE26F-E4EB-42D7-BEBA-AADF5E5A8E4F}">
      <dsp:nvSpPr>
        <dsp:cNvPr id="0" name=""/>
        <dsp:cNvSpPr/>
      </dsp:nvSpPr>
      <dsp:spPr>
        <a:xfrm>
          <a:off x="2914367" y="1655843"/>
          <a:ext cx="2299264" cy="210698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b="1" kern="1200" dirty="0">
              <a:solidFill>
                <a:srgbClr val="002060"/>
              </a:solidFill>
            </a:rPr>
            <a:t>Mikro-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400" b="1" kern="1200" dirty="0">
              <a:solidFill>
                <a:srgbClr val="002060"/>
              </a:solidFill>
            </a:rPr>
            <a:t>kvalifikatsioon</a:t>
          </a:r>
        </a:p>
      </dsp:txBody>
      <dsp:txXfrm>
        <a:off x="3017221" y="1758697"/>
        <a:ext cx="2093556" cy="1901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45E8-3D5F-224D-B2BD-DB522C61DAC9}" type="datetimeFigureOut">
              <a:t>24.05.2023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BCF9-54DE-864D-87F8-5BD191D4CF58}" type="slidenum"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0123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34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34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210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317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dirty="0"/>
              <a:t>Karjääripöördehuvilisi on 24%, rohkem madala sissetulekuga inimeste ning mittetöötavate inimeste hulgas. Isikuarengu valdkond huvitab rohkem naisi ja nooremate vanuserühmade inimesi (25-49a), keeled muust rahvusest inimesi.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/>
              <a:t>IT ja kommunikatsiooni valdkond huvitab rohkem mehi ja 25-30a vanuserühma inimesi, sotsiaal- ja käitumisteadused rohkem naisi. Vanemat vanuserühma (50-65a) enamik valdkondi ei </a:t>
            </a:r>
            <a:r>
              <a:rPr lang="et-EE" sz="1200" dirty="0" err="1"/>
              <a:t>köidaEnesejuhtimisoskused</a:t>
            </a:r>
            <a:r>
              <a:rPr lang="et-EE" sz="1200" dirty="0"/>
              <a:t> huvitavad rohkem naisi ja nooremaid vanuserühmi (25-49a). Enamikest </a:t>
            </a:r>
            <a:r>
              <a:rPr lang="et-EE" sz="1200" dirty="0" err="1"/>
              <a:t>üldoskustest</a:t>
            </a:r>
            <a:r>
              <a:rPr lang="et-EE" sz="1200" dirty="0"/>
              <a:t> on enim huvitatud nooremad inimesed (25-34a) ning vähem vanem vanuserühm (50-65a).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EBCF9-54DE-864D-87F8-5BD191D4CF58}" type="slidenum">
              <a:rPr kumimoji="0" lang="et-E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t-E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55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424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564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653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BCF9-54DE-864D-87F8-5BD191D4CF58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856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001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09847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E740C4-E72A-6654-8AA5-0233F20E0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797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2E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44340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6777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6777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</p:spTree>
    <p:extLst>
      <p:ext uri="{BB962C8B-B14F-4D97-AF65-F5344CB8AC3E}">
        <p14:creationId xmlns:p14="http://schemas.microsoft.com/office/powerpoint/2010/main" val="4290968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249875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548259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73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290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566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F798046-95C7-2F86-6F28-A1FFFBC73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EF2CD3B-B0A9-9E2F-5069-653A41B2E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  <a:lvl2pPr>
              <a:defRPr>
                <a:solidFill>
                  <a:srgbClr val="002E87"/>
                </a:solidFill>
              </a:defRPr>
            </a:lvl2pPr>
            <a:lvl3pPr>
              <a:defRPr>
                <a:solidFill>
                  <a:srgbClr val="002E87"/>
                </a:solidFill>
              </a:defRPr>
            </a:lvl3pPr>
            <a:lvl4pPr>
              <a:defRPr>
                <a:solidFill>
                  <a:srgbClr val="002E87"/>
                </a:solidFill>
              </a:defRPr>
            </a:lvl4pPr>
            <a:lvl5pPr>
              <a:defRPr>
                <a:solidFill>
                  <a:srgbClr val="002E8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D7C0A4-EAEF-E5A6-B7E9-BA334345FF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58461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65057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E740C4-E72A-6654-8AA5-0233F20E0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56424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>
                <a:solidFill>
                  <a:srgbClr val="0072CE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501244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8602-0544-D502-AECE-2B66D50B9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67B8-041C-CCC4-EB93-84B50241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5FCC2-6744-BDEE-AC50-9DB32D9E8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A0CA66-D7A9-9F16-7BC5-77BD85E4A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7688" cy="1202283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BB39BC6-80BD-E71C-4E76-AA99E5772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8125462" cy="30151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18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D86CC-F548-B0AB-C4E2-450B4B1E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4EE2-211F-5183-E962-B07CABE57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AD75-A37E-A733-B3BF-1746A4915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FE64A7-D7E4-4C28-13BA-B12A50D3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4"/>
            <a:ext cx="4923223" cy="1167114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E2D2E86-039B-A329-A17B-9B901D8E0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4921875" cy="29269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221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DE88-C14C-5A5A-80FC-0F54815BA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3A46-83B5-1643-E608-499EB7CA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C323-6CF2-E4F0-3338-AEC7654C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87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8E42-4EFF-A512-ED93-35937F7D9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432A0-E5D7-68BB-B309-90439748A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43348-E648-D29E-235E-3ABC98C0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3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031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1" y="0"/>
            <a:ext cx="12191996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28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82679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82679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</p:spTree>
    <p:extLst>
      <p:ext uri="{BB962C8B-B14F-4D97-AF65-F5344CB8AC3E}">
        <p14:creationId xmlns:p14="http://schemas.microsoft.com/office/powerpoint/2010/main" val="194682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7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608D9A-C5CA-6622-C837-F89ED11B0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0EEDFAC-EE99-4787-4EBE-359B1F603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78B8870-B79E-F725-2818-0602FE99B1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7181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tx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865104-6E87-D361-2561-BA8B60D7D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E13F54-DB69-71E0-100C-6C98E98D1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2229AE-3E23-C73D-A0DC-540915AD2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5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4086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C180759-D7BC-464C-B968-AEFF83EEAFEF}" type="datetime1">
              <a:rPr lang="en-US" smtClean="0"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82679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82679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</p:spTree>
    <p:extLst>
      <p:ext uri="{BB962C8B-B14F-4D97-AF65-F5344CB8AC3E}">
        <p14:creationId xmlns:p14="http://schemas.microsoft.com/office/powerpoint/2010/main" val="194682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F865F82C-CFF8-4D41-A1EB-FC51C2BA5774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7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F82851C-8914-4CD2-BC44-A02B9062C2C3}" type="datetime1">
              <a:rPr lang="en-US" smtClean="0"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>
                <a:solidFill>
                  <a:srgbClr val="0072CE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501244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47321CE3-F9AC-4257-AC7D-51F1270C0601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E740C4-E72A-6654-8AA5-0233F20E0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564243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8C274282-D924-47F4-9FC4-C6328DEF901A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6505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45276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3886878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0"/>
            <a:ext cx="12191998" cy="685799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673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545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7F92191-C894-5CC9-CD49-0B42EB31D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842568-C792-5BC6-DF22-B8EB70B53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  <a:lvl2pPr>
              <a:defRPr>
                <a:solidFill>
                  <a:srgbClr val="002E87"/>
                </a:solidFill>
              </a:defRPr>
            </a:lvl2pPr>
            <a:lvl3pPr>
              <a:defRPr>
                <a:solidFill>
                  <a:srgbClr val="002E87"/>
                </a:solidFill>
              </a:defRPr>
            </a:lvl3pPr>
            <a:lvl4pPr>
              <a:defRPr>
                <a:solidFill>
                  <a:srgbClr val="002E87"/>
                </a:solidFill>
              </a:defRPr>
            </a:lvl4pPr>
            <a:lvl5pPr>
              <a:defRPr>
                <a:solidFill>
                  <a:srgbClr val="002E8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9F635B-48AA-B148-5E0F-5BE308E457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604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88" r:id="rId3"/>
    <p:sldLayoutId id="2147483684" r:id="rId4"/>
    <p:sldLayoutId id="2147483682" r:id="rId5"/>
    <p:sldLayoutId id="2147483694" r:id="rId6"/>
    <p:sldLayoutId id="2147483695" r:id="rId7"/>
    <p:sldLayoutId id="2147483667" r:id="rId8"/>
    <p:sldLayoutId id="2147483700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690" r:id="rId3"/>
    <p:sldLayoutId id="2147483685" r:id="rId4"/>
    <p:sldLayoutId id="2147483683" r:id="rId5"/>
    <p:sldLayoutId id="2147483698" r:id="rId6"/>
    <p:sldLayoutId id="2147483699" r:id="rId7"/>
    <p:sldLayoutId id="2147483672" r:id="rId8"/>
    <p:sldLayoutId id="2147483701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54972" y="391319"/>
            <a:ext cx="231588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89" r:id="rId3"/>
    <p:sldLayoutId id="2147483686" r:id="rId4"/>
    <p:sldLayoutId id="2147483687" r:id="rId5"/>
    <p:sldLayoutId id="2147483696" r:id="rId6"/>
    <p:sldLayoutId id="2147483697" r:id="rId7"/>
    <p:sldLayoutId id="2147483677" r:id="rId8"/>
    <p:sldLayoutId id="2147483702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C70AE4CA-9346-474D-B17B-539DD23F3566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041D6658-D2DB-4540-940E-68CD09F62B7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4972" y="391319"/>
            <a:ext cx="231588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BAE811E5-7EBD-4F09-9DC1-516F6194C8FB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8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3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75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0507F6-DF3A-3E4B-17E6-B5029B318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033" y="1570343"/>
            <a:ext cx="5573478" cy="27949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t-EE" sz="5000" dirty="0">
                <a:latin typeface="+mj-lt"/>
                <a:ea typeface="+mj-ea"/>
              </a:rPr>
              <a:t>Mikrokraadid. </a:t>
            </a:r>
            <a:r>
              <a:rPr lang="et-EE" sz="5000" dirty="0" err="1">
                <a:latin typeface="+mj-lt"/>
                <a:ea typeface="+mj-ea"/>
              </a:rPr>
              <a:t>TäKSi</a:t>
            </a:r>
            <a:r>
              <a:rPr lang="et-EE" sz="5000" dirty="0">
                <a:latin typeface="+mj-lt"/>
                <a:ea typeface="+mj-ea"/>
              </a:rPr>
              <a:t> eelnõu</a:t>
            </a:r>
            <a:endParaRPr lang="en-US" sz="5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64B990C-05D6-7DA5-1EF2-44BC68A29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158" y="4434276"/>
            <a:ext cx="5271714" cy="145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t-EE" kern="1200" dirty="0">
                <a:latin typeface="+mn-lt"/>
                <a:ea typeface="+mn-ea"/>
                <a:cs typeface="+mn-cs"/>
              </a:rPr>
              <a:t>Annaliisa Toom</a:t>
            </a:r>
          </a:p>
          <a:p>
            <a:pPr algn="r"/>
            <a:r>
              <a:rPr lang="en-US" kern="1200" dirty="0">
                <a:latin typeface="+mn-lt"/>
                <a:ea typeface="+mn-ea"/>
                <a:cs typeface="+mn-cs"/>
              </a:rPr>
              <a:t>HTM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täiskasvanuhariduse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poliitika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valdkond</a:t>
            </a:r>
            <a:endParaRPr lang="en-US" kern="1200" dirty="0">
              <a:latin typeface="+mn-lt"/>
              <a:ea typeface="+mn-ea"/>
              <a:cs typeface="+mn-cs"/>
            </a:endParaRPr>
          </a:p>
          <a:p>
            <a:pPr algn="r"/>
            <a:r>
              <a:rPr lang="et-EE" kern="1200" dirty="0">
                <a:latin typeface="+mn-lt"/>
                <a:ea typeface="+mn-ea"/>
                <a:cs typeface="+mn-cs"/>
              </a:rPr>
              <a:t>25.05.2023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grpSp>
        <p:nvGrpSpPr>
          <p:cNvPr id="88" name="Group 77">
            <a:extLst>
              <a:ext uri="{FF2B5EF4-FFF2-40B4-BE49-F238E27FC236}">
                <a16:creationId xmlns:a16="http://schemas.microsoft.com/office/drawing/2014/main" id="{C0E9D773-7FEB-49A7-9CC0-76B8FC895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38E76DE4-15F2-442B-A21D-7E4E54A01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1AE5C0EE-AE74-4F67-BE75-9859C73C4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ldi kohatäide 9" descr="Scales of justice with solid fill">
            <a:extLst>
              <a:ext uri="{FF2B5EF4-FFF2-40B4-BE49-F238E27FC236}">
                <a16:creationId xmlns:a16="http://schemas.microsoft.com/office/drawing/2014/main" id="{26FB9444-0D25-4065-8CB8-E1CD3AB81C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6" r="5556"/>
          <a:stretch/>
        </p:blipFill>
        <p:spPr>
          <a:xfrm>
            <a:off x="8350538" y="1570343"/>
            <a:ext cx="3344638" cy="3762759"/>
          </a:xfrm>
          <a:prstGeom prst="rect">
            <a:avLst/>
          </a:prstGeom>
        </p:spPr>
      </p:pic>
      <p:sp>
        <p:nvSpPr>
          <p:cNvPr id="2" name="Slaidinumbri kohatäide 1">
            <a:extLst>
              <a:ext uri="{FF2B5EF4-FFF2-40B4-BE49-F238E27FC236}">
                <a16:creationId xmlns:a16="http://schemas.microsoft.com/office/drawing/2014/main" id="{4325F9EC-2C6E-7084-4038-EA622ED1D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449F8C-1720-47E9-9229-DBBC5A9AAC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80EE9DEC-BBE7-B6C8-86B8-0D1D4F17B9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F6CDDD-67E6-4488-9EAD-E475EC628741}" type="datetime1">
              <a:rPr lang="en-US" smtClean="0"/>
              <a:t>5/24/2023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di kohatäide 7" descr="People working on a machine">
            <a:extLst>
              <a:ext uri="{FF2B5EF4-FFF2-40B4-BE49-F238E27FC236}">
                <a16:creationId xmlns:a16="http://schemas.microsoft.com/office/drawing/2014/main" id="{F1F2ECF5-00A2-B5B2-DBA4-F5E2A2A013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0" r="37940"/>
          <a:stretch/>
        </p:blipFill>
        <p:spPr/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271783C5-C234-C42D-42C7-3C96D814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9" y="1713448"/>
            <a:ext cx="7929294" cy="3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pealkiri 5">
            <a:extLst>
              <a:ext uri="{FF2B5EF4-FFF2-40B4-BE49-F238E27FC236}">
                <a16:creationId xmlns:a16="http://schemas.microsoft.com/office/drawing/2014/main" id="{6C684744-363A-2BBB-19AB-7FF98543D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8" y="1454332"/>
            <a:ext cx="3096004" cy="4823178"/>
          </a:xfrm>
        </p:spPr>
        <p:txBody>
          <a:bodyPr>
            <a:normAutofit/>
          </a:bodyPr>
          <a:lstStyle/>
          <a:p>
            <a:r>
              <a:rPr lang="et-EE" sz="2400" dirty="0"/>
              <a:t>Miks ?</a:t>
            </a:r>
          </a:p>
          <a:p>
            <a:r>
              <a:rPr lang="et-EE" sz="2400" dirty="0"/>
              <a:t>Enamik vastajatest soovib täienduskoolitusel osaleda enda täiendamiseks praegusel töökohal (60%), </a:t>
            </a:r>
          </a:p>
          <a:p>
            <a:r>
              <a:rPr lang="et-EE" sz="2400" dirty="0"/>
              <a:t>enesearenguks (48%)</a:t>
            </a:r>
          </a:p>
          <a:p>
            <a:r>
              <a:rPr lang="et-EE" sz="2400" dirty="0"/>
              <a:t>huvialaga tegelemiseks (29%).</a:t>
            </a:r>
          </a:p>
          <a:p>
            <a:pPr marL="0" indent="0">
              <a:buNone/>
            </a:pPr>
            <a:endParaRPr lang="et-EE" sz="1600" dirty="0"/>
          </a:p>
          <a:p>
            <a:pPr marL="742950" indent="-742950">
              <a:buAutoNum type="arabicPeriod"/>
            </a:pPr>
            <a:endParaRPr lang="et-EE" dirty="0"/>
          </a:p>
          <a:p>
            <a:pPr marL="742950" indent="-742950">
              <a:buAutoNum type="arabicPeriod"/>
            </a:pPr>
            <a:endParaRPr lang="et-EE" dirty="0"/>
          </a:p>
        </p:txBody>
      </p:sp>
      <p:sp>
        <p:nvSpPr>
          <p:cNvPr id="10" name="Teksti kohatäide 9">
            <a:extLst>
              <a:ext uri="{FF2B5EF4-FFF2-40B4-BE49-F238E27FC236}">
                <a16:creationId xmlns:a16="http://schemas.microsoft.com/office/drawing/2014/main" id="{7F9ABCC2-A941-8E34-D1BF-CF5FE422AE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4567" y="1407008"/>
            <a:ext cx="3598213" cy="4755710"/>
          </a:xfrm>
        </p:spPr>
        <p:txBody>
          <a:bodyPr>
            <a:noAutofit/>
          </a:bodyPr>
          <a:lstStyle/>
          <a:p>
            <a:r>
              <a:rPr lang="et-EE" sz="2400" dirty="0"/>
              <a:t>Mida?</a:t>
            </a:r>
          </a:p>
          <a:p>
            <a:r>
              <a:rPr lang="et-EE" sz="2400" dirty="0" err="1"/>
              <a:t>enesejuhtimisoskused</a:t>
            </a:r>
            <a:r>
              <a:rPr lang="et-EE" sz="2400" dirty="0"/>
              <a:t>,</a:t>
            </a:r>
          </a:p>
          <a:p>
            <a:r>
              <a:rPr lang="et-EE" sz="2400" dirty="0"/>
              <a:t>võõrkeeled </a:t>
            </a:r>
          </a:p>
          <a:p>
            <a:r>
              <a:rPr lang="et-EE" sz="2400" dirty="0"/>
              <a:t>ning IT oskused. </a:t>
            </a:r>
          </a:p>
          <a:p>
            <a:r>
              <a:rPr lang="et-EE" sz="2400" dirty="0"/>
              <a:t>Võõrkeeltest eelistatakse enim õppida inglise, vene. Mitte-eestlased eesti keelt.</a:t>
            </a:r>
            <a:endParaRPr lang="et-EE" sz="1600" dirty="0"/>
          </a:p>
          <a:p>
            <a:endParaRPr lang="et-EE" sz="1600" dirty="0"/>
          </a:p>
        </p:txBody>
      </p:sp>
      <p:sp>
        <p:nvSpPr>
          <p:cNvPr id="11" name="Teksti kohatäide 10">
            <a:extLst>
              <a:ext uri="{FF2B5EF4-FFF2-40B4-BE49-F238E27FC236}">
                <a16:creationId xmlns:a16="http://schemas.microsoft.com/office/drawing/2014/main" id="{41D634D9-03FF-134C-FBC6-88C9739BA5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06319" y="1292218"/>
            <a:ext cx="2968143" cy="4985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b="1" dirty="0"/>
              <a:t>Palju nõus ise tasuma</a:t>
            </a:r>
          </a:p>
          <a:p>
            <a:pPr marL="0" indent="0">
              <a:buNone/>
            </a:pPr>
            <a:r>
              <a:rPr lang="et-EE" sz="2400" dirty="0"/>
              <a:t>Aastas keskmiselt nõus maksma </a:t>
            </a:r>
          </a:p>
          <a:p>
            <a:pPr marL="0" indent="0">
              <a:buNone/>
            </a:pPr>
            <a:r>
              <a:rPr lang="et-EE" sz="2400" dirty="0"/>
              <a:t>kuni 200€ 43% vastajatest (siin hulgas ka 0€ vastajad), </a:t>
            </a:r>
          </a:p>
          <a:p>
            <a:pPr marL="0" indent="0">
              <a:buNone/>
            </a:pPr>
            <a:r>
              <a:rPr lang="et-EE" sz="2400" dirty="0"/>
              <a:t>201-400€ 17% vastajatest </a:t>
            </a:r>
          </a:p>
          <a:p>
            <a:pPr marL="0" indent="0">
              <a:buNone/>
            </a:pPr>
            <a:r>
              <a:rPr lang="et-EE" sz="2400" dirty="0"/>
              <a:t>401- 600€ 22% vastajatest. 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/>
              <a:t>Teistest enam on valmis kulutama kõrgema sissetulekuga ning kõrgharidusega inimesed</a:t>
            </a:r>
            <a:endParaRPr lang="et-EE" sz="1600" dirty="0"/>
          </a:p>
          <a:p>
            <a:pPr marL="0" indent="0">
              <a:buNone/>
            </a:pPr>
            <a:endParaRPr lang="et-EE" sz="2400" b="1" dirty="0"/>
          </a:p>
          <a:p>
            <a:pPr marL="0" indent="0">
              <a:buNone/>
            </a:pPr>
            <a:endParaRPr lang="et-EE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15CFA-0DB3-038C-1614-F3896C464071}"/>
              </a:ext>
            </a:extLst>
          </p:cNvPr>
          <p:cNvSpPr txBox="1"/>
          <p:nvPr/>
        </p:nvSpPr>
        <p:spPr>
          <a:xfrm>
            <a:off x="370936" y="6007144"/>
            <a:ext cx="396815" cy="36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21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di kohatäide 5">
            <a:extLst>
              <a:ext uri="{FF2B5EF4-FFF2-40B4-BE49-F238E27FC236}">
                <a16:creationId xmlns:a16="http://schemas.microsoft.com/office/drawing/2014/main" id="{7BE39B6C-C3D6-62CB-DA83-BC5D6A8FA4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1025" r="31025"/>
          <a:stretch/>
        </p:blipFill>
        <p:spPr/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046B80DB-6279-CB78-7E68-06581DB51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Statistika</a:t>
            </a:r>
            <a:br>
              <a:rPr lang="et-EE" dirty="0"/>
            </a:br>
            <a:endParaRPr lang="et-EE" dirty="0"/>
          </a:p>
        </p:txBody>
      </p:sp>
      <p:sp>
        <p:nvSpPr>
          <p:cNvPr id="4" name="Alapealkiri 3">
            <a:extLst>
              <a:ext uri="{FF2B5EF4-FFF2-40B4-BE49-F238E27FC236}">
                <a16:creationId xmlns:a16="http://schemas.microsoft.com/office/drawing/2014/main" id="{1F6A2C2D-3DA1-F233-836C-1FF36B540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890" y="2078182"/>
            <a:ext cx="8127688" cy="4162764"/>
          </a:xfrm>
        </p:spPr>
        <p:txBody>
          <a:bodyPr>
            <a:normAutofit/>
          </a:bodyPr>
          <a:lstStyle/>
          <a:p>
            <a:endParaRPr lang="et-EE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t-EE" sz="2800" dirty="0">
                <a:latin typeface="+mn-lt"/>
              </a:rPr>
              <a:t>1330 täienduskoolitusasutust  </a:t>
            </a:r>
            <a:r>
              <a:rPr lang="et-EE" sz="2800" dirty="0" err="1">
                <a:latin typeface="+mn-lt"/>
              </a:rPr>
              <a:t>EHISes</a:t>
            </a:r>
            <a:r>
              <a:rPr lang="et-EE" sz="2800" dirty="0">
                <a:latin typeface="+mn-lt"/>
              </a:rPr>
              <a:t> (aprill 2023)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t-EE" sz="2800" dirty="0">
                <a:latin typeface="+mn-lt"/>
              </a:rPr>
              <a:t>Täiskasvanutele suunatud täienduskoolitustel osaleti 2021. aastal kokku 415 171 korral. 2020. aastal oli osaluskordade arv 423 346.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t-EE" sz="2800" dirty="0">
                <a:latin typeface="+mn-lt"/>
              </a:rPr>
              <a:t>Täienduskoolitusasutused viisid läbi kokku 90 891 koolituskursust.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720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A9898E31-B01A-21A4-D4F0-B429D3CD4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8D5B62E0-7836-44B5-FA68-C5BBB6A0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180759-D7BC-464C-B968-AEFF83EEAFE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5/24/2023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FA5718AA-7E1C-CA3F-EC2A-F756303F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3200" dirty="0">
                <a:solidFill>
                  <a:srgbClr val="FFFFFF"/>
                </a:solidFill>
                <a:latin typeface="+mj-lt"/>
                <a:ea typeface="+mj-ea"/>
              </a:rPr>
              <a:t>Kvaliteedihindamine</a:t>
            </a:r>
            <a:br>
              <a:rPr lang="et-EE" sz="2800" dirty="0">
                <a:solidFill>
                  <a:srgbClr val="FFFFFF"/>
                </a:solidFill>
                <a:latin typeface="+mj-lt"/>
                <a:ea typeface="+mj-ea"/>
              </a:rPr>
            </a:br>
            <a:br>
              <a:rPr lang="et-EE" sz="2800" dirty="0">
                <a:solidFill>
                  <a:srgbClr val="FFFFFF"/>
                </a:solidFill>
                <a:latin typeface="+mj-lt"/>
                <a:ea typeface="+mj-ea"/>
              </a:rPr>
            </a:br>
            <a:r>
              <a:rPr lang="et-EE" sz="2800" dirty="0">
                <a:solidFill>
                  <a:srgbClr val="FFFFFF"/>
                </a:solidFill>
                <a:latin typeface="+mj-lt"/>
                <a:ea typeface="+mj-ea"/>
              </a:rPr>
              <a:t> </a:t>
            </a:r>
            <a:r>
              <a:rPr lang="et-EE" dirty="0">
                <a:solidFill>
                  <a:srgbClr val="FFFFFF"/>
                </a:solidFill>
                <a:latin typeface="+mj-lt"/>
                <a:ea typeface="+mj-ea"/>
              </a:rPr>
              <a:t>Kellele? Milleks?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708" y="369870"/>
            <a:ext cx="6525220" cy="61726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t-EE" sz="2200" kern="1200" dirty="0">
                <a:solidFill>
                  <a:srgbClr val="0558A7"/>
                </a:solidFill>
                <a:latin typeface="+mn-lt"/>
              </a:rPr>
              <a:t>Täienduskoolitusasutused võivad taotleda õppekavade ja nende alusel toimuva õppe </a:t>
            </a:r>
            <a:r>
              <a:rPr lang="et-EE" sz="2200" dirty="0">
                <a:solidFill>
                  <a:srgbClr val="0558A7"/>
                </a:solidFill>
                <a:latin typeface="+mn-lt"/>
              </a:rPr>
              <a:t>ning</a:t>
            </a:r>
            <a:r>
              <a:rPr lang="et-EE" sz="2200" kern="1200" dirty="0">
                <a:solidFill>
                  <a:srgbClr val="0558A7"/>
                </a:solidFill>
                <a:latin typeface="+mn-lt"/>
              </a:rPr>
              <a:t> õppealase arendustegevuse </a:t>
            </a:r>
            <a:r>
              <a:rPr lang="et-EE" sz="2200" dirty="0">
                <a:solidFill>
                  <a:srgbClr val="0558A7"/>
                </a:solidFill>
                <a:latin typeface="+mn-lt"/>
              </a:rPr>
              <a:t>hindamist </a:t>
            </a:r>
            <a:r>
              <a:rPr lang="et-EE" sz="2200" b="1" dirty="0">
                <a:solidFill>
                  <a:srgbClr val="0558A7"/>
                </a:solidFill>
                <a:latin typeface="+mn-lt"/>
              </a:rPr>
              <a:t>õppekavarühmas</a:t>
            </a:r>
            <a:r>
              <a:rPr lang="et-EE" sz="2200" dirty="0">
                <a:solidFill>
                  <a:srgbClr val="0558A7"/>
                </a:solidFill>
                <a:latin typeface="+mn-lt"/>
              </a:rPr>
              <a:t>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200" b="1" kern="1200" dirty="0">
                <a:solidFill>
                  <a:srgbClr val="1B284F"/>
                </a:solidFill>
                <a:latin typeface="+mn-lt"/>
              </a:rPr>
              <a:t>Kohustuslik </a:t>
            </a:r>
            <a:r>
              <a:rPr lang="et-EE" sz="2200" kern="1200" dirty="0">
                <a:solidFill>
                  <a:srgbClr val="0558A7"/>
                </a:solidFill>
                <a:latin typeface="+mn-lt"/>
              </a:rPr>
              <a:t>on täienduskoolituse kvaliteedi hindamine läbida neil koolitusasutustel (v.a kõrgkoolid, kutsekoolid), kes soovivad pakkuda mikrokvalifikatsiooniõpet.</a:t>
            </a:r>
            <a:br>
              <a:rPr lang="et-EE" sz="2200" dirty="0">
                <a:solidFill>
                  <a:srgbClr val="0558A7"/>
                </a:solidFill>
                <a:latin typeface="+mn-lt"/>
              </a:rPr>
            </a:br>
            <a:endParaRPr lang="et-EE" sz="2200" dirty="0">
              <a:solidFill>
                <a:srgbClr val="0558A7"/>
              </a:solidFill>
              <a:latin typeface="+mn-lt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200" b="1" dirty="0">
                <a:solidFill>
                  <a:srgbClr val="1B284F"/>
                </a:solidFill>
                <a:latin typeface="+mn-lt"/>
              </a:rPr>
              <a:t>Võimalus. </a:t>
            </a:r>
            <a:r>
              <a:rPr lang="et-EE" sz="2200" dirty="0">
                <a:solidFill>
                  <a:srgbClr val="0558A7"/>
                </a:solidFill>
                <a:latin typeface="+mn-lt"/>
              </a:rPr>
              <a:t>Hindamist saab taotleda vabatahtlikult kvaliteedi </a:t>
            </a:r>
            <a:r>
              <a:rPr lang="et-EE" sz="2200" kern="1200" dirty="0">
                <a:solidFill>
                  <a:srgbClr val="0558A7"/>
                </a:solidFill>
                <a:latin typeface="+mn-lt"/>
              </a:rPr>
              <a:t>tagamiseks ja arendamiseks.</a:t>
            </a:r>
            <a:br>
              <a:rPr lang="et-EE" sz="2200" kern="1200" dirty="0">
                <a:solidFill>
                  <a:srgbClr val="0558A7"/>
                </a:solidFill>
                <a:latin typeface="+mn-lt"/>
              </a:rPr>
            </a:br>
            <a:endParaRPr lang="et-EE" sz="2200" kern="1200" dirty="0">
              <a:solidFill>
                <a:srgbClr val="0558A7"/>
              </a:solidFill>
              <a:latin typeface="+mn-lt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200" b="1" kern="1200" dirty="0">
                <a:solidFill>
                  <a:srgbClr val="1B284F"/>
                </a:solidFill>
                <a:latin typeface="+mn-lt"/>
              </a:rPr>
              <a:t>Võimalus. </a:t>
            </a:r>
            <a:r>
              <a:rPr lang="et-EE" sz="2200" kern="1200" dirty="0">
                <a:solidFill>
                  <a:srgbClr val="0558A7"/>
                </a:solidFill>
                <a:latin typeface="+mn-lt"/>
              </a:rPr>
              <a:t>Ühtsete kvaliteedi hindamise põhimõtete kehtestamine </a:t>
            </a:r>
            <a:r>
              <a:rPr lang="et-EE" sz="2200" dirty="0">
                <a:solidFill>
                  <a:srgbClr val="0558A7"/>
                </a:solidFill>
                <a:latin typeface="+mn-lt"/>
              </a:rPr>
              <a:t>annab võimaluse</a:t>
            </a:r>
            <a:r>
              <a:rPr lang="et-EE" sz="2200" kern="1200" dirty="0">
                <a:solidFill>
                  <a:srgbClr val="0558A7"/>
                </a:solidFill>
                <a:latin typeface="+mn-lt"/>
              </a:rPr>
              <a:t> ka täienduskoolituse tellijal või rahastajal  hindamisandmeid kasutada. </a:t>
            </a:r>
            <a:br>
              <a:rPr lang="et-EE" sz="2200" kern="1200" dirty="0">
                <a:solidFill>
                  <a:srgbClr val="0558A7"/>
                </a:solidFill>
                <a:latin typeface="+mn-lt"/>
              </a:rPr>
            </a:br>
            <a:br>
              <a:rPr lang="et-EE" sz="2200" kern="1200" dirty="0">
                <a:solidFill>
                  <a:srgbClr val="0558A7"/>
                </a:solidFill>
                <a:latin typeface="+mn-lt"/>
              </a:rPr>
            </a:br>
            <a:endParaRPr lang="en-US" sz="2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616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4400" dirty="0">
                <a:solidFill>
                  <a:srgbClr val="FFFFFF"/>
                </a:solidFill>
                <a:latin typeface="+mj-lt"/>
                <a:ea typeface="+mj-ea"/>
              </a:rPr>
              <a:t>Veel infot</a:t>
            </a:r>
            <a:br>
              <a:rPr lang="et-EE" sz="2800" dirty="0">
                <a:solidFill>
                  <a:srgbClr val="FFFFFF"/>
                </a:solidFill>
                <a:latin typeface="+mj-lt"/>
                <a:ea typeface="+mj-ea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708" y="369871"/>
            <a:ext cx="6525220" cy="47055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800" dirty="0">
                <a:latin typeface="+mn-lt"/>
                <a:ea typeface="+mn-ea"/>
              </a:rPr>
              <a:t>Metoodika: hindamine koosneb eneseanalüüsist ja sõltumatute ekspertide hindamisest.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800" kern="1200" dirty="0">
                <a:latin typeface="+mn-lt"/>
              </a:rPr>
              <a:t>Hindamist teostab Haridus- ja </a:t>
            </a:r>
            <a:r>
              <a:rPr lang="et-EE" sz="2800" kern="1200" dirty="0" err="1">
                <a:latin typeface="+mn-lt"/>
              </a:rPr>
              <a:t>Noorteamet</a:t>
            </a:r>
            <a:r>
              <a:rPr lang="et-EE" sz="2800" dirty="0">
                <a:latin typeface="+mn-lt"/>
              </a:rPr>
              <a:t>, täpsemalt  HAKA.</a:t>
            </a:r>
            <a:endParaRPr lang="et-EE" sz="2800" kern="1200" dirty="0">
              <a:latin typeface="+mn-lt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800" kern="1200" dirty="0">
                <a:latin typeface="+mn-lt"/>
              </a:rPr>
              <a:t>Hindamise </a:t>
            </a:r>
            <a:r>
              <a:rPr lang="et-EE" sz="2800" dirty="0">
                <a:latin typeface="+mn-lt"/>
              </a:rPr>
              <a:t>otsused teeb täienduskoolituse hindamisnõukogu</a:t>
            </a:r>
            <a:r>
              <a:rPr lang="et-EE" sz="2800" kern="1200" dirty="0">
                <a:latin typeface="+mn-lt"/>
              </a:rPr>
              <a:t>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800" kern="1200" dirty="0">
                <a:latin typeface="+mn-lt"/>
              </a:rPr>
              <a:t>Hindamine on täienduskoolitusasutuse jaoks tasuline, 700 eurot õppekavarühma kohta.</a:t>
            </a:r>
            <a:br>
              <a:rPr lang="et-EE" sz="2000" dirty="0">
                <a:latin typeface="Roboto" panose="02000000000000000000" pitchFamily="2" charset="0"/>
              </a:rPr>
            </a:br>
            <a:endParaRPr lang="en-US" sz="2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82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7458D8-1B22-18CD-C160-F17A53A69B67}"/>
              </a:ext>
            </a:extLst>
          </p:cNvPr>
          <p:cNvSpPr txBox="1"/>
          <p:nvPr/>
        </p:nvSpPr>
        <p:spPr>
          <a:xfrm>
            <a:off x="1175657" y="1379379"/>
            <a:ext cx="74814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Õppe kvaliteedinõuded õppekavarühmas </a:t>
            </a:r>
            <a:r>
              <a:rPr lang="et-E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täidetud</a:t>
            </a:r>
            <a:r>
              <a:rPr lang="et-EE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kui:</a:t>
            </a:r>
            <a:br>
              <a:rPr lang="et-EE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t-EE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t-EE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877F0-76D6-2924-1F4E-392DAC7CC8A7}"/>
              </a:ext>
            </a:extLst>
          </p:cNvPr>
          <p:cNvSpPr txBox="1"/>
          <p:nvPr/>
        </p:nvSpPr>
        <p:spPr>
          <a:xfrm>
            <a:off x="1057274" y="2481943"/>
            <a:ext cx="8122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sz="2800" dirty="0"/>
              <a:t>õppekavad on asjakohased ning toimub nende tõenduspõhine arendamine ja rakendamine;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sz="2800" dirty="0"/>
              <a:t>õppija õppimine on toetatud ja tagasisidestatud;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sz="2800" dirty="0"/>
              <a:t>täiskasvanute koolitajatel on õppe läbiviimiseks vajalikud kompetentsid ja toimub nende arendamine;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sz="2800" dirty="0"/>
              <a:t>ressursid kvaliteetse õppe jätkusuutlikuks  läbiviimiseks on piisavad. </a:t>
            </a:r>
          </a:p>
        </p:txBody>
      </p:sp>
    </p:spTree>
    <p:extLst>
      <p:ext uri="{BB962C8B-B14F-4D97-AF65-F5344CB8AC3E}">
        <p14:creationId xmlns:p14="http://schemas.microsoft.com/office/powerpoint/2010/main" val="361807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8F524-E783-9DED-7362-2A9C9BF7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134" y="154112"/>
            <a:ext cx="6695146" cy="59590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en-US" sz="23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t-EE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t-EE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t-EE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t-EE" sz="3100" b="1" dirty="0">
                <a:solidFill>
                  <a:schemeClr val="tx1"/>
                </a:solidFill>
                <a:latin typeface="+mn-lt"/>
                <a:ea typeface="+mj-ea"/>
              </a:rPr>
              <a:t>Kvaliteedihindamisel tulemusel hindamisnõukogu:</a:t>
            </a:r>
            <a:br>
              <a:rPr lang="en-US" sz="3100" kern="1200" dirty="0">
                <a:solidFill>
                  <a:srgbClr val="002E87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002E87"/>
                </a:solidFill>
                <a:effectLst/>
                <a:latin typeface="+mn-lt"/>
                <a:ea typeface="+mj-ea"/>
                <a:cs typeface="+mj-cs"/>
              </a:rPr>
              <a:t>- </a:t>
            </a:r>
            <a:r>
              <a:rPr lang="et-EE" sz="3100" dirty="0">
                <a:solidFill>
                  <a:srgbClr val="002E87"/>
                </a:solidFill>
                <a:effectLst/>
                <a:latin typeface="+mn-lt"/>
                <a:ea typeface="Times New Roman" panose="02020603050405020304" pitchFamily="18" charset="0"/>
              </a:rPr>
              <a:t>annab hinnangu, et õppekavarühmas toimuv õppetöö vastab täielikult täienduskoolituse kvaliteedi hindamise kriteeriumidele (saab võimaluse pakkuda mikrokvalifikatsiooniõpet õppekavarühmas);</a:t>
            </a:r>
            <a:br>
              <a:rPr lang="et-EE" sz="3100" dirty="0">
                <a:solidFill>
                  <a:srgbClr val="002E8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t-EE" sz="3100" dirty="0">
                <a:solidFill>
                  <a:srgbClr val="002E8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t-EE" sz="3100" dirty="0">
                <a:solidFill>
                  <a:srgbClr val="002E87"/>
                </a:solidFill>
                <a:effectLst/>
                <a:latin typeface="+mn-lt"/>
                <a:ea typeface="Times New Roman" panose="02020603050405020304" pitchFamily="18" charset="0"/>
              </a:rPr>
              <a:t>- annab hinnangu, et õppekavarühmas toimuv õppetöö vastab põhiosas täienduskoolituse kvaliteedi hindamise kriteeriumidele;</a:t>
            </a:r>
            <a:br>
              <a:rPr lang="et-EE" sz="3100" dirty="0">
                <a:solidFill>
                  <a:srgbClr val="002E8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et-EE" sz="3100" dirty="0">
                <a:solidFill>
                  <a:srgbClr val="002E87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t-EE" sz="3100" dirty="0">
                <a:solidFill>
                  <a:srgbClr val="002E87"/>
                </a:solidFill>
                <a:effectLst/>
                <a:latin typeface="+mn-lt"/>
                <a:ea typeface="Times New Roman" panose="02020603050405020304" pitchFamily="18" charset="0"/>
              </a:rPr>
              <a:t>- annab hinnangu, et täienduskoolitusasutuse õppekavarühmas toimuva täienduskoolituse kvaliteedis esineb olulisi puudusi ja see ei vasta kriteeriumidega seatud kvaliteedinõuetele .</a:t>
            </a:r>
            <a:br>
              <a:rPr lang="et-EE" sz="2700" dirty="0">
                <a:solidFill>
                  <a:srgbClr val="002E8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t-EE" sz="270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t-EE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t-EE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2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laidinumbri kohatäide 2">
            <a:extLst>
              <a:ext uri="{FF2B5EF4-FFF2-40B4-BE49-F238E27FC236}">
                <a16:creationId xmlns:a16="http://schemas.microsoft.com/office/drawing/2014/main" id="{E8B1C65D-4E45-D2AC-2857-3A1DE4EC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7" y="6113124"/>
            <a:ext cx="739740" cy="577153"/>
          </a:xfrm>
        </p:spPr>
        <p:txBody>
          <a:bodyPr/>
          <a:lstStyle/>
          <a:p>
            <a:r>
              <a:rPr lang="et-EE" dirty="0"/>
              <a:t>144</a:t>
            </a:r>
          </a:p>
          <a:p>
            <a:r>
              <a:rPr lang="et-EE" dirty="0"/>
              <a:t>14111</a:t>
            </a:r>
            <a:fld id="{60449F8C-1720-47E9-9229-DBBC5A9AAC2E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44580EF-45B5-3AB7-89F7-EDC0D6E3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350D-F086-4A13-BA75-5B2CF689E4A7}" type="datetime1">
              <a:rPr lang="en-US" smtClean="0"/>
              <a:t>5/24/2023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6E5D89AF-4193-79E8-7BF2-5914435AC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165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+mj-ea"/>
              </a:rPr>
              <a:t>Väiksemad muudatused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t-EE" sz="3100" dirty="0">
                <a:solidFill>
                  <a:schemeClr val="tx1"/>
                </a:solidFill>
                <a:latin typeface="+mn-lt"/>
                <a:ea typeface="+mn-ea"/>
              </a:rPr>
              <a:t>Eesmärk on täiendada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i="1" dirty="0" err="1">
                <a:solidFill>
                  <a:schemeClr val="tx1"/>
                </a:solidFill>
                <a:latin typeface="+mn-lt"/>
                <a:ea typeface="+mn-ea"/>
              </a:rPr>
              <a:t>täiskasvanute</a:t>
            </a:r>
            <a:r>
              <a:rPr lang="en-US" sz="3100" i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i="1" dirty="0" err="1">
                <a:solidFill>
                  <a:schemeClr val="tx1"/>
                </a:solidFill>
                <a:latin typeface="+mn-lt"/>
                <a:ea typeface="+mn-ea"/>
              </a:rPr>
              <a:t>koolitaja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mõistet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selliselt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, et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eristuks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selgelt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, et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koolitajal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on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olemas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erialased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ja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täiskasvanute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koolitaja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kompetentsid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et-EE" sz="3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Koolitusinfo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avalikustamise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täpsustamine</a:t>
            </a:r>
            <a:endParaRPr lang="et-EE" sz="3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/>
            <a:r>
              <a:rPr lang="et-EE" sz="3100" dirty="0">
                <a:solidFill>
                  <a:schemeClr val="tx1"/>
                </a:solidFill>
                <a:latin typeface="+mn-lt"/>
                <a:ea typeface="+mn-ea"/>
              </a:rPr>
              <a:t>	- A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jakohastatud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üheselt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mõistetav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ja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kergesti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leitav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teave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tegevuse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t-EE" sz="3100" dirty="0">
                <a:solidFill>
                  <a:schemeClr val="tx1"/>
                </a:solidFill>
                <a:latin typeface="+mn-lt"/>
                <a:ea typeface="+mn-ea"/>
              </a:rPr>
              <a:t>		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ja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õppekavade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kohta, </a:t>
            </a:r>
          </a:p>
          <a:p>
            <a:pPr marL="228600"/>
            <a:r>
              <a:rPr lang="et-EE" sz="3100" dirty="0">
                <a:solidFill>
                  <a:schemeClr val="tx1"/>
                </a:solidFill>
                <a:latin typeface="+mn-lt"/>
                <a:ea typeface="+mn-ea"/>
              </a:rPr>
              <a:t>	-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veebilehe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kõrval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aktsepteeritakse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ka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muud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digikeskkonda</a:t>
            </a:r>
            <a:endParaRPr lang="en-US" sz="3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28600"/>
            <a:r>
              <a:rPr lang="et-EE" sz="3100" dirty="0">
                <a:solidFill>
                  <a:schemeClr val="tx1"/>
                </a:solidFill>
                <a:latin typeface="+mn-lt"/>
                <a:ea typeface="+mn-ea"/>
              </a:rPr>
              <a:t>	-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koolitusinfo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</a:rPr>
              <a:t> ka </a:t>
            </a:r>
            <a:r>
              <a:rPr lang="en-US" sz="3100" dirty="0" err="1">
                <a:solidFill>
                  <a:schemeClr val="tx1"/>
                </a:solidFill>
                <a:latin typeface="+mn-lt"/>
                <a:ea typeface="+mn-ea"/>
              </a:rPr>
              <a:t>riigikeeles</a:t>
            </a:r>
            <a:endParaRPr lang="et-EE" sz="3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66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8F61-03CE-3ED3-6628-AE26353CF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Täna</a:t>
            </a:r>
            <a:r>
              <a:rPr lang="et-EE" dirty="0"/>
              <a:t>n</a:t>
            </a:r>
            <a:r>
              <a:rPr lang="en-EE" dirty="0"/>
              <a:t> tähelepanu eest!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914A09-123F-19D7-07C4-FDAF595A7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/>
              <a:t>Annaliisa.</a:t>
            </a:r>
            <a:r>
              <a:rPr lang="et-EE" err="1"/>
              <a:t>Toom</a:t>
            </a:r>
            <a:r>
              <a:rPr lang="et-EE"/>
              <a:t>@hm.ee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20458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 err="1">
                <a:solidFill>
                  <a:srgbClr val="FFFFFF"/>
                </a:solidFill>
                <a:latin typeface="+mj-lt"/>
                <a:ea typeface="+mj-ea"/>
              </a:rPr>
              <a:t>TäKSi</a:t>
            </a:r>
            <a:r>
              <a:rPr lang="et-EE" dirty="0">
                <a:solidFill>
                  <a:srgbClr val="FFFFFF"/>
                </a:solidFill>
                <a:latin typeface="+mj-lt"/>
                <a:ea typeface="+mj-ea"/>
              </a:rPr>
              <a:t> eelnõu eellugu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624" y="2177170"/>
            <a:ext cx="9708995" cy="388043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t-EE" sz="2800" b="1" u="sng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Kehtiv seadus aastast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err="1">
                <a:solidFill>
                  <a:schemeClr val="tx1"/>
                </a:solidFill>
                <a:latin typeface="+mn-lt"/>
                <a:ea typeface="+mn-ea"/>
              </a:rPr>
              <a:t>TäKSi</a:t>
            </a: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 VTK eelnõu 2021. aastal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err="1">
                <a:solidFill>
                  <a:schemeClr val="tx1"/>
                </a:solidFill>
                <a:latin typeface="+mn-lt"/>
                <a:ea typeface="+mn-ea"/>
              </a:rPr>
              <a:t>TäKSi</a:t>
            </a: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 eelnõu </a:t>
            </a:r>
            <a:r>
              <a:rPr lang="et-EE" sz="2800" dirty="0" err="1">
                <a:solidFill>
                  <a:schemeClr val="tx1"/>
                </a:solidFill>
                <a:latin typeface="+mn-lt"/>
                <a:ea typeface="+mn-ea"/>
              </a:rPr>
              <a:t>EISi</a:t>
            </a: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 kooskõlastusringil 2022. aasta suvel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 err="1">
                <a:solidFill>
                  <a:schemeClr val="tx1"/>
                </a:solidFill>
                <a:latin typeface="+mn-lt"/>
                <a:ea typeface="+mn-ea"/>
              </a:rPr>
              <a:t>TäKSi</a:t>
            </a: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 eelnõu  Vabariigi Valitsuse tegevusprogrammis 2023-2027</a:t>
            </a:r>
          </a:p>
          <a:p>
            <a:endParaRPr lang="et-EE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158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  <a:r>
              <a:rPr lang="et-EE" dirty="0">
                <a:solidFill>
                  <a:srgbClr val="FFFFFF"/>
                </a:solidFill>
                <a:latin typeface="+mj-lt"/>
                <a:ea typeface="+mj-ea"/>
              </a:rPr>
              <a:t>ida </a:t>
            </a:r>
            <a:r>
              <a:rPr lang="et-EE" dirty="0" err="1">
                <a:solidFill>
                  <a:srgbClr val="FFFFFF"/>
                </a:solidFill>
                <a:latin typeface="+mj-lt"/>
                <a:ea typeface="+mj-ea"/>
              </a:rPr>
              <a:t>TäKSi</a:t>
            </a:r>
            <a:r>
              <a:rPr lang="et-EE" dirty="0">
                <a:solidFill>
                  <a:srgbClr val="FFFFFF"/>
                </a:solidFill>
                <a:latin typeface="+mj-lt"/>
                <a:ea typeface="+mj-ea"/>
              </a:rPr>
              <a:t> eelnõu hõlmab?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624" y="2177170"/>
            <a:ext cx="9708995" cy="38804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800" b="1" u="sng" dirty="0">
                <a:solidFill>
                  <a:schemeClr val="tx1"/>
                </a:solidFill>
                <a:latin typeface="+mn-lt"/>
                <a:ea typeface="+mn-ea"/>
              </a:rPr>
              <a:t>Suuremad muudatused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Mikrokvalifikatsioonide reguleerimine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Täienduskoolituse kvaliteedi hindamine</a:t>
            </a:r>
          </a:p>
          <a:p>
            <a:r>
              <a:rPr lang="et-EE" sz="2800" b="1" u="sng" dirty="0">
                <a:solidFill>
                  <a:schemeClr val="tx1"/>
                </a:solidFill>
                <a:latin typeface="+mn-lt"/>
                <a:ea typeface="+mn-ea"/>
              </a:rPr>
              <a:t>Väiksemad muudatused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Mõistete täpsustamine, sh täiskasvanute koolitaja kompetentsid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chemeClr val="tx1"/>
                </a:solidFill>
                <a:latin typeface="+mn-lt"/>
                <a:ea typeface="+mn-ea"/>
              </a:rPr>
              <a:t>Koolitusinfo avalikustamise nõuded</a:t>
            </a:r>
          </a:p>
        </p:txBody>
      </p:sp>
    </p:spTree>
    <p:extLst>
      <p:ext uri="{BB962C8B-B14F-4D97-AF65-F5344CB8AC3E}">
        <p14:creationId xmlns:p14="http://schemas.microsoft.com/office/powerpoint/2010/main" val="213094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6B0FACBF-E876-FAB0-1759-5E33DBFE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8" y="1232452"/>
            <a:ext cx="7492248" cy="219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1341784"/>
            <a:ext cx="8123083" cy="4958808"/>
          </a:xfrm>
        </p:spPr>
        <p:txBody>
          <a:bodyPr>
            <a:normAutofit/>
          </a:bodyPr>
          <a:lstStyle/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t-E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EK soovituses</a:t>
            </a:r>
          </a:p>
          <a:p>
            <a:r>
              <a:rPr lang="et-EE" sz="3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Mikrokvalifikatsioon on mõeldud kiireks oskuste ja teadmiste täiendamiseks, mis vastavad ühiskondlikele, isiklikele, kultuurilistele või tööturu vajadustele.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21704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1961183"/>
            <a:ext cx="8123083" cy="3147469"/>
          </a:xfrm>
        </p:spPr>
        <p:txBody>
          <a:bodyPr>
            <a:noAutofit/>
          </a:bodyPr>
          <a:lstStyle/>
          <a:p>
            <a:endParaRPr lang="et-EE" sz="2400" dirty="0"/>
          </a:p>
          <a:p>
            <a:endParaRPr lang="en-EE" sz="2400" dirty="0"/>
          </a:p>
        </p:txBody>
      </p:sp>
      <p:graphicFrame>
        <p:nvGraphicFramePr>
          <p:cNvPr id="6" name="Skemaatiline diagramm 5">
            <a:extLst>
              <a:ext uri="{FF2B5EF4-FFF2-40B4-BE49-F238E27FC236}">
                <a16:creationId xmlns:a16="http://schemas.microsoft.com/office/drawing/2014/main" id="{B77FB134-ADB7-55AB-3F4D-80E5B9B67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562856"/>
              </p:ext>
            </p:extLst>
          </p:nvPr>
        </p:nvGraphicFramePr>
        <p:xfrm>
          <a:off x="660400" y="13458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lt 9" descr="Stopwatch with solid fill">
            <a:extLst>
              <a:ext uri="{FF2B5EF4-FFF2-40B4-BE49-F238E27FC236}">
                <a16:creationId xmlns:a16="http://schemas.microsoft.com/office/drawing/2014/main" id="{247924D6-B964-6C68-1551-6830260C4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3357" y="3077717"/>
            <a:ext cx="914400" cy="914400"/>
          </a:xfrm>
          <a:prstGeom prst="rect">
            <a:avLst/>
          </a:prstGeom>
        </p:spPr>
      </p:pic>
      <p:pic>
        <p:nvPicPr>
          <p:cNvPr id="12" name="Pilt 11" descr="Clipboard Badge with solid fill">
            <a:extLst>
              <a:ext uri="{FF2B5EF4-FFF2-40B4-BE49-F238E27FC236}">
                <a16:creationId xmlns:a16="http://schemas.microsoft.com/office/drawing/2014/main" id="{48F91185-BD5F-03E2-8C74-4D0416E55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5452" y="4442791"/>
            <a:ext cx="914400" cy="914400"/>
          </a:xfrm>
          <a:prstGeom prst="rect">
            <a:avLst/>
          </a:prstGeom>
        </p:spPr>
      </p:pic>
      <p:pic>
        <p:nvPicPr>
          <p:cNvPr id="14" name="Pilt 13" descr="Clipboard Checked outline">
            <a:extLst>
              <a:ext uri="{FF2B5EF4-FFF2-40B4-BE49-F238E27FC236}">
                <a16:creationId xmlns:a16="http://schemas.microsoft.com/office/drawing/2014/main" id="{1B89980F-0909-44C4-38BF-113C2B5C9E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85452" y="3035484"/>
            <a:ext cx="914400" cy="914400"/>
          </a:xfrm>
          <a:prstGeom prst="rect">
            <a:avLst/>
          </a:prstGeom>
        </p:spPr>
      </p:pic>
      <p:pic>
        <p:nvPicPr>
          <p:cNvPr id="16" name="Pilt 15" descr="Building Brick Wall with solid fill">
            <a:extLst>
              <a:ext uri="{FF2B5EF4-FFF2-40B4-BE49-F238E27FC236}">
                <a16:creationId xmlns:a16="http://schemas.microsoft.com/office/drawing/2014/main" id="{B1B186DF-940A-6B38-42A5-0631245898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73357" y="43185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Mikrokvalifikatsioonide </a:t>
            </a:r>
            <a:r>
              <a:rPr lang="et-EE" dirty="0">
                <a:solidFill>
                  <a:srgbClr val="FFFFFF"/>
                </a:solidFill>
                <a:latin typeface="+mj-lt"/>
                <a:ea typeface="+mj-ea"/>
              </a:rPr>
              <a:t> regulatsioon:</a:t>
            </a:r>
            <a:endParaRPr lang="et-EE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624" y="2177170"/>
            <a:ext cx="9708995" cy="40451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rgbClr val="0558A7"/>
                </a:solidFill>
                <a:latin typeface="+mn-lt"/>
              </a:rPr>
              <a:t>Mõiste: </a:t>
            </a:r>
            <a:r>
              <a:rPr lang="et-EE" sz="2400" dirty="0">
                <a:solidFill>
                  <a:srgbClr val="0558A7"/>
                </a:solidFill>
                <a:latin typeface="+mn-lt"/>
              </a:rPr>
              <a:t> </a:t>
            </a:r>
            <a:r>
              <a:rPr lang="et-EE" sz="2400" kern="50" dirty="0">
                <a:solidFill>
                  <a:srgbClr val="0558A7"/>
                </a:solidFill>
                <a:latin typeface="+mn-lt"/>
                <a:cs typeface="Mangal" panose="02040503050203030202" pitchFamily="18" charset="0"/>
              </a:rPr>
              <a:t>m</a:t>
            </a:r>
            <a:r>
              <a:rPr lang="et-EE" sz="2400" kern="50" dirty="0">
                <a:solidFill>
                  <a:srgbClr val="0558A7"/>
                </a:solidFill>
                <a:effectLst/>
                <a:latin typeface="+mn-lt"/>
                <a:cs typeface="Mangal" panose="02040503050203030202" pitchFamily="18" charset="0"/>
              </a:rPr>
              <a:t>ikrokvalifikatsioon on täienduskoolitusel omandatud, tõendatud ja tunnustatud teadmiste ja oskuste kogum, mis vastab tööturu või </a:t>
            </a:r>
            <a:r>
              <a:rPr lang="et-EE" sz="2400" kern="5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cs typeface="Mangal" panose="02040503050203030202" pitchFamily="18" charset="0"/>
              </a:rPr>
              <a:t>ühiskonna vajadustele. </a:t>
            </a:r>
            <a:r>
              <a:rPr lang="et-EE" sz="2400" kern="50" dirty="0">
                <a:solidFill>
                  <a:srgbClr val="0558A7"/>
                </a:solidFill>
                <a:effectLst/>
                <a:latin typeface="+mn-lt"/>
                <a:ea typeface="SimSun" panose="02010600030101010101" pitchFamily="2" charset="-122"/>
              </a:rPr>
              <a:t>Ainult kõrgkoolid võivad nimetada enda pakutavat mikrokvalifikatsiooni mikrokraadiks, kõik teised täienduskoolitusasutused võivad pakkuda mikrokvalifikatsioone. </a:t>
            </a:r>
            <a:endParaRPr lang="et-EE" sz="2400" kern="50" dirty="0">
              <a:solidFill>
                <a:srgbClr val="0558A7"/>
              </a:solidFill>
              <a:effectLst/>
              <a:latin typeface="+mn-lt"/>
              <a:cs typeface="Mangal" panose="02040503050203030202" pitchFamily="18" charset="0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rgbClr val="0558A7"/>
                </a:solidFill>
                <a:latin typeface="+mn-lt"/>
              </a:rPr>
              <a:t>Maht: </a:t>
            </a:r>
            <a:r>
              <a:rPr lang="et-EE" sz="2400" dirty="0">
                <a:solidFill>
                  <a:srgbClr val="0558A7"/>
                </a:solidFill>
                <a:latin typeface="+mn-lt"/>
              </a:rPr>
              <a:t> 5-30 ainepunkti.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rgbClr val="0558A7"/>
                </a:solidFill>
                <a:latin typeface="+mn-lt"/>
              </a:rPr>
              <a:t>Pakkujad: </a:t>
            </a:r>
            <a:r>
              <a:rPr lang="et-EE" sz="2400" dirty="0">
                <a:solidFill>
                  <a:srgbClr val="0558A7"/>
                </a:solidFill>
                <a:latin typeface="+mn-lt"/>
              </a:rPr>
              <a:t>m</a:t>
            </a:r>
            <a:r>
              <a:rPr lang="et-EE" sz="2400" kern="50" dirty="0">
                <a:solidFill>
                  <a:srgbClr val="0558A7"/>
                </a:solidFill>
                <a:effectLst/>
                <a:latin typeface="+mn-lt"/>
              </a:rPr>
              <a:t>ikrokvalifikatsiooniõpet võivad pakkuda ülikoolid, rakenduskõrgkoolid ja kutseõppeasutused õppekavarühmas või -grupis, milles on neile antud õppeõigus.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t-EE" sz="2400" kern="50" dirty="0">
                <a:solidFill>
                  <a:srgbClr val="0558A7"/>
                </a:solidFill>
                <a:latin typeface="+mn-lt"/>
              </a:rPr>
              <a:t>Õppekavade ja tunnistuste andmete registrisse esitamine.</a:t>
            </a:r>
            <a:endParaRPr lang="en-US" sz="2400" dirty="0">
              <a:solidFill>
                <a:srgbClr val="0558A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07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t-EE" sz="2800" dirty="0">
                <a:solidFill>
                  <a:srgbClr val="FFFFFF"/>
                </a:solidFill>
                <a:latin typeface="+mj-lt"/>
                <a:ea typeface="+mj-ea"/>
              </a:rPr>
            </a:br>
            <a:br>
              <a:rPr lang="et-EE" sz="2800" dirty="0">
                <a:solidFill>
                  <a:srgbClr val="FFFFFF"/>
                </a:solidFill>
                <a:latin typeface="+mj-lt"/>
                <a:ea typeface="+mj-ea"/>
              </a:rPr>
            </a:br>
            <a:r>
              <a:rPr lang="et-EE" sz="2800" dirty="0">
                <a:solidFill>
                  <a:srgbClr val="FFFFFF"/>
                </a:solidFill>
                <a:latin typeface="+mj-lt"/>
                <a:ea typeface="+mj-ea"/>
              </a:rPr>
              <a:t> </a:t>
            </a:r>
            <a:r>
              <a:rPr lang="et-EE" sz="2400" dirty="0">
                <a:solidFill>
                  <a:schemeClr val="bg1"/>
                </a:solidFill>
                <a:latin typeface="+mj-lt"/>
                <a:ea typeface="+mj-ea"/>
              </a:rPr>
              <a:t>Mikrokvalifikatsiooniõppe õppekavad ja nende registreerimine</a:t>
            </a:r>
            <a:endParaRPr lang="et-EE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708" y="369870"/>
            <a:ext cx="6525220" cy="61726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/>
            <a:br>
              <a:rPr lang="et-EE" sz="2200" dirty="0">
                <a:solidFill>
                  <a:srgbClr val="0558A7"/>
                </a:solidFill>
                <a:latin typeface="Roboto" panose="02000000000000000000" pitchFamily="2" charset="0"/>
              </a:rPr>
            </a:br>
            <a:r>
              <a:rPr lang="et-EE" sz="2400" b="1" dirty="0">
                <a:solidFill>
                  <a:schemeClr val="tx1"/>
                </a:solidFill>
                <a:effectLst/>
                <a:latin typeface="+mn-lt"/>
                <a:ea typeface="+mn-ea"/>
              </a:rPr>
              <a:t>Mikrokvalifikatsiooniõppe õppekava kantakse Eesti hariduse infosüsteemi, kui taotleja tõendab, et ta vastab järgmistele nõuetele: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effectLst/>
                <a:latin typeface="+mn-lt"/>
                <a:ea typeface="+mn-ea"/>
              </a:rPr>
              <a:t>täienduskoolitusasutusel on kehtiv täienduskoolituse kvaliteedi hindamise otsus</a:t>
            </a:r>
            <a:r>
              <a:rPr lang="et-EE" sz="2400" dirty="0">
                <a:solidFill>
                  <a:schemeClr val="tx1"/>
                </a:solidFill>
                <a:latin typeface="+mn-lt"/>
                <a:ea typeface="+mn-ea"/>
              </a:rPr>
              <a:t>;</a:t>
            </a:r>
            <a:endParaRPr lang="et-EE" sz="2400" dirty="0">
              <a:solidFill>
                <a:schemeClr val="tx1"/>
              </a:solidFill>
              <a:effectLst/>
              <a:latin typeface="+mn-lt"/>
              <a:ea typeface="+mn-ea"/>
            </a:endParaRP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effectLst/>
                <a:latin typeface="+mn-lt"/>
                <a:ea typeface="+mn-ea"/>
              </a:rPr>
              <a:t>õppekava maht vastab mikrokvalifikatsiooniõppe mahule</a:t>
            </a:r>
            <a:r>
              <a:rPr lang="et-EE" sz="2400" dirty="0">
                <a:solidFill>
                  <a:schemeClr val="tx1"/>
                </a:solidFill>
                <a:latin typeface="+mn-lt"/>
                <a:ea typeface="+mn-ea"/>
              </a:rPr>
              <a:t>;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effectLst/>
                <a:latin typeface="+mn-lt"/>
                <a:ea typeface="+mn-ea"/>
              </a:rPr>
              <a:t>õppekava sisu vastab rahvusvahelise ühtse hariduse liigitusele ISCED</a:t>
            </a:r>
            <a:r>
              <a:rPr lang="et-EE" sz="2400" dirty="0">
                <a:solidFill>
                  <a:schemeClr val="tx1"/>
                </a:solidFill>
                <a:latin typeface="+mn-lt"/>
                <a:ea typeface="+mn-ea"/>
              </a:rPr>
              <a:t>;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effectLst/>
                <a:latin typeface="+mn-lt"/>
                <a:ea typeface="+mn-ea"/>
              </a:rPr>
              <a:t>õppekava sisaldab kõiki täienduskoolituse standardis nõutud komponente;</a:t>
            </a:r>
            <a:endParaRPr lang="et-EE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effectLst/>
                <a:latin typeface="+mn-lt"/>
                <a:ea typeface="+mn-ea"/>
              </a:rPr>
              <a:t>kui õpe peab vastama rahvusvahelistele standarditele või kokkulepetele, siis tõendusmaterjal sellele vastavuse kohta;</a:t>
            </a:r>
            <a:endParaRPr lang="et-EE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effectLst/>
                <a:latin typeface="+mn-lt"/>
                <a:ea typeface="+mn-ea"/>
              </a:rPr>
              <a:t>õppekava lähtub teaduslikust maailmakäsitlusest.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endParaRPr lang="en-US" sz="2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246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A959CE-5377-A752-4FCA-66CB075A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Mikrokvalifikatsioonitunnistused  ja  register </a:t>
            </a:r>
            <a:r>
              <a:rPr lang="et-EE" sz="2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(e-tunnistused)</a:t>
            </a:r>
            <a:endParaRPr lang="et-EE" sz="2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B33-ECD9-C3B4-EE90-0ECC7888E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708" y="885651"/>
            <a:ext cx="6525220" cy="4930828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t-EE" sz="2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t-EE" sz="2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t-EE" sz="3100" dirty="0">
                <a:solidFill>
                  <a:schemeClr val="tx1"/>
                </a:solidFill>
                <a:latin typeface="+mn-lt"/>
              </a:rPr>
              <a:t>Õpiväljundite omandamist ja tunnistuse omaniku pädevust tõendab mikrokvalifikatsioonitunnistus, millele on märgitud täienduskoolituse standardis nõutud andmed.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t-EE" sz="3100" dirty="0">
                <a:solidFill>
                  <a:schemeClr val="tx1"/>
                </a:solidFill>
                <a:latin typeface="+mn-lt"/>
              </a:rPr>
              <a:t>Tunnistusele lisatakse ka ISCED haridus- ja koolitusvaldkond; mikrokvalifikatsiooniõppe maht akadeemilistes tundides/ainepunktides; mikrokvalifikatsiooniõppe kvaliteedi tagamine; hindamistulemus, juhul kui, õpe näeb ette hindamistulemuse saavutamist; omandatud mikrokvalifikatsiooni, kui see on osa täiskvalifikatsioonist (lisatakse sellekohane viide).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t-EE" sz="3100" dirty="0">
                <a:solidFill>
                  <a:schemeClr val="tx1"/>
                </a:solidFill>
                <a:latin typeface="+mn-lt"/>
              </a:rPr>
              <a:t>Kõrgkoolid ja kutseõppeasutused võivad lisada tunnistusele Eesti kvalifikatsiooniraamistiku taseme.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t-EE" sz="3100" dirty="0">
                <a:solidFill>
                  <a:schemeClr val="tx1"/>
                </a:solidFill>
                <a:effectLst/>
                <a:latin typeface="+mn-lt"/>
              </a:rPr>
              <a:t>Tunnistuste andmed kantakse </a:t>
            </a:r>
            <a:r>
              <a:rPr lang="et-EE" sz="3100" dirty="0" err="1">
                <a:solidFill>
                  <a:schemeClr val="tx1"/>
                </a:solidFill>
                <a:effectLst/>
                <a:latin typeface="+mn-lt"/>
              </a:rPr>
              <a:t>EHISesse</a:t>
            </a:r>
            <a:r>
              <a:rPr lang="et-EE" sz="31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57150" indent="-2286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280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di kohatäide 5">
            <a:extLst>
              <a:ext uri="{FF2B5EF4-FFF2-40B4-BE49-F238E27FC236}">
                <a16:creationId xmlns:a16="http://schemas.microsoft.com/office/drawing/2014/main" id="{7BE39B6C-C3D6-62CB-DA83-BC5D6A8FA4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1025" r="31025"/>
          <a:stretch/>
        </p:blipFill>
        <p:spPr/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id="{046B80DB-6279-CB78-7E68-06581DB51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Eesti elanike huvi täienduskoolituste ja mikrokvalifikatsioonide vastu</a:t>
            </a:r>
            <a:br>
              <a:rPr lang="et-EE" dirty="0"/>
            </a:br>
            <a:endParaRPr lang="et-EE" dirty="0"/>
          </a:p>
        </p:txBody>
      </p:sp>
      <p:sp>
        <p:nvSpPr>
          <p:cNvPr id="4" name="Alapealkiri 3">
            <a:extLst>
              <a:ext uri="{FF2B5EF4-FFF2-40B4-BE49-F238E27FC236}">
                <a16:creationId xmlns:a16="http://schemas.microsoft.com/office/drawing/2014/main" id="{1F6A2C2D-3DA1-F233-836C-1FF36B540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890" y="2490952"/>
            <a:ext cx="8127688" cy="3749994"/>
          </a:xfrm>
        </p:spPr>
        <p:txBody>
          <a:bodyPr>
            <a:normAutofit fontScale="40000" lnSpcReduction="20000"/>
          </a:bodyPr>
          <a:lstStyle/>
          <a:p>
            <a:endParaRPr lang="et-EE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t-EE" sz="6500" dirty="0">
                <a:latin typeface="+mn-lt"/>
              </a:rPr>
              <a:t>55% Eesti elanikest vanuses 25 - 65 eluaastat soovib ennast täiendada lähima 3 a jooksul.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t-EE" sz="6500" dirty="0">
                <a:latin typeface="+mn-lt"/>
              </a:rPr>
              <a:t>Teistest enam on enda täiendamisest huvitatud noorem vanuserühm (25-34a), tallinlased ning kõrgharidusega inimesed.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t-EE" sz="6500" dirty="0">
                <a:latin typeface="+mn-lt"/>
              </a:rPr>
              <a:t>Teistest vähem on enda täiendamisest huvitatud vanemad inimesed (50-65a) ning keskhariduse või kutseharidusega inimesed.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t-EE" sz="6500" dirty="0">
                <a:latin typeface="+mn-lt"/>
              </a:rPr>
              <a:t>Eitavalt vastanud inimestest toovad peamise põhjusena välja, et ei näe vajadust (56%), et ei ole aega (25%) või raha (18%)</a:t>
            </a:r>
          </a:p>
          <a:p>
            <a:endParaRPr lang="et-E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918E0-81E4-8996-087A-33E77B214311}"/>
              </a:ext>
            </a:extLst>
          </p:cNvPr>
          <p:cNvSpPr txBox="1"/>
          <p:nvPr/>
        </p:nvSpPr>
        <p:spPr>
          <a:xfrm>
            <a:off x="950887" y="6240946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Kantar</a:t>
            </a:r>
            <a:r>
              <a:rPr lang="et-EE" dirty="0"/>
              <a:t> Emori uuring 2022</a:t>
            </a:r>
          </a:p>
        </p:txBody>
      </p:sp>
    </p:spTree>
    <p:extLst>
      <p:ext uri="{BB962C8B-B14F-4D97-AF65-F5344CB8AC3E}">
        <p14:creationId xmlns:p14="http://schemas.microsoft.com/office/powerpoint/2010/main" val="1023620203"/>
      </p:ext>
    </p:extLst>
  </p:cSld>
  <p:clrMapOvr>
    <a:masterClrMapping/>
  </p:clrMapOvr>
</p:sld>
</file>

<file path=ppt/theme/theme1.xml><?xml version="1.0" encoding="utf-8"?>
<a:theme xmlns:a="http://schemas.openxmlformats.org/drawingml/2006/main" name="Tumesini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lesinin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lg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umesini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lg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elesinin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7d19e-6186-4317-943b-d4f60b90dc96">
      <Terms xmlns="http://schemas.microsoft.com/office/infopath/2007/PartnerControls"/>
    </lcf76f155ced4ddcb4097134ff3c332f>
    <TaxCatchAll xmlns="4fd49934-d996-4f6d-a16c-8a4be1da3a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1F122CCD250E46B3A45D4C94D36B02" ma:contentTypeVersion="17" ma:contentTypeDescription="Loo uus dokument" ma:contentTypeScope="" ma:versionID="6b10099ec15df1cb7cad9b335c86e60e">
  <xsd:schema xmlns:xsd="http://www.w3.org/2001/XMLSchema" xmlns:xs="http://www.w3.org/2001/XMLSchema" xmlns:p="http://schemas.microsoft.com/office/2006/metadata/properties" xmlns:ns2="4f17d19e-6186-4317-943b-d4f60b90dc96" xmlns:ns3="4fd49934-d996-4f6d-a16c-8a4be1da3af3" targetNamespace="http://schemas.microsoft.com/office/2006/metadata/properties" ma:root="true" ma:fieldsID="08921322178e738c9a33517c3b344b92" ns2:_="" ns3:_="">
    <xsd:import namespace="4f17d19e-6186-4317-943b-d4f60b90dc96"/>
    <xsd:import namespace="4fd49934-d996-4f6d-a16c-8a4be1da3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7d19e-6186-4317-943b-d4f60b90d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aac58b60-4b64-42d2-9310-8a033182b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49934-d996-4f6d-a16c-8a4be1da3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fba91c-a973-4d68-87c5-ab7d51079fcd}" ma:internalName="TaxCatchAll" ma:showField="CatchAllData" ma:web="4fd49934-d996-4f6d-a16c-8a4be1da3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A8C5E5-94A4-4D0C-9976-26FAA0808482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338fc0-1f71-47ca-af62-527eb90cb0f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C38C35-13CF-4968-879B-6477FF5491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5E0E8C-49B4-4E63-AC13-7853CA193933}"/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961</Words>
  <Application>Microsoft Office PowerPoint</Application>
  <PresentationFormat>Laiekraan</PresentationFormat>
  <Paragraphs>122</Paragraphs>
  <Slides>19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6</vt:i4>
      </vt:variant>
      <vt:variant>
        <vt:lpstr>Slaidipealkirjad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Roboto Condensed</vt:lpstr>
      <vt:lpstr>Times New Roman</vt:lpstr>
      <vt:lpstr>Wingdings</vt:lpstr>
      <vt:lpstr>Tumesinise taustaga</vt:lpstr>
      <vt:lpstr>Helesininse taustaga</vt:lpstr>
      <vt:lpstr>Valge taustaga</vt:lpstr>
      <vt:lpstr>Tumesinise taustaga</vt:lpstr>
      <vt:lpstr>Valge taustaga</vt:lpstr>
      <vt:lpstr>Helesininse taustaga</vt:lpstr>
      <vt:lpstr>Mikrokraadid. TäKSi eelnõu</vt:lpstr>
      <vt:lpstr>TäKSi eelnõu eellugu</vt:lpstr>
      <vt:lpstr>Mida TäKSi eelnõu hõlmab?</vt:lpstr>
      <vt:lpstr>PowerPointi esitlus</vt:lpstr>
      <vt:lpstr>PowerPointi esitlus</vt:lpstr>
      <vt:lpstr>Mikrokvalifikatsioonide  regulatsioon:</vt:lpstr>
      <vt:lpstr>   Mikrokvalifikatsiooniõppe õppekavad ja nende registreerimine</vt:lpstr>
      <vt:lpstr>Mikrokvalifikatsioonitunnistused  ja  register (e-tunnistused)</vt:lpstr>
      <vt:lpstr>Eesti elanike huvi täienduskoolituste ja mikrokvalifikatsioonide vastu </vt:lpstr>
      <vt:lpstr>PowerPointi esitlus</vt:lpstr>
      <vt:lpstr>PowerPointi esitlus</vt:lpstr>
      <vt:lpstr>Statistika </vt:lpstr>
      <vt:lpstr>PowerPointi esitlus</vt:lpstr>
      <vt:lpstr>Kvaliteedihindamine   Kellele? Milleks?</vt:lpstr>
      <vt:lpstr>Veel infot </vt:lpstr>
      <vt:lpstr>PowerPointi esitlus</vt:lpstr>
      <vt:lpstr>     Kvaliteedihindamisel tulemusel hindamisnõukogu: - annab hinnangu, et õppekavarühmas toimuv õppetöö vastab täielikult täienduskoolituse kvaliteedi hindamise kriteeriumidele (saab võimaluse pakkuda mikrokvalifikatsiooniõpet õppekavarühmas);  - annab hinnangu, et õppekavarühmas toimuv õppetöö vastab põhiosas täienduskoolituse kvaliteedi hindamise kriteeriumidele;  - annab hinnangu, et täienduskoolitusasutuse õppekavarühmas toimuva täienduskoolituse kvaliteedis esineb olulisi puudusi ja see ei vasta kriteeriumidega seatud kvaliteedinõuetele .       </vt:lpstr>
      <vt:lpstr>Väiksemad muudatused</vt:lpstr>
      <vt:lpstr>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Agentuur Ecwador</dc:creator>
  <cp:keywords/>
  <dc:description/>
  <cp:lastModifiedBy>Annaliisa Toom</cp:lastModifiedBy>
  <cp:revision>109</cp:revision>
  <cp:lastPrinted>2023-05-24T10:32:52Z</cp:lastPrinted>
  <dcterms:created xsi:type="dcterms:W3CDTF">2021-03-10T11:43:06Z</dcterms:created>
  <dcterms:modified xsi:type="dcterms:W3CDTF">2023-05-24T11:44:30Z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0x010100401F122CCD250E46B3A45D4C94D36B02</vt:lpwstr>
  </property>
</Properties>
</file>