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olors1.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5" r:id="rId1"/>
    <p:sldMasterId id="2147483707" r:id="rId2"/>
    <p:sldMasterId id="2147483734" r:id="rId3"/>
  </p:sldMasterIdLst>
  <p:notesMasterIdLst>
    <p:notesMasterId r:id="rId21"/>
  </p:notesMasterIdLst>
  <p:handoutMasterIdLst>
    <p:handoutMasterId r:id="rId22"/>
  </p:handoutMasterIdLst>
  <p:sldIdLst>
    <p:sldId id="259" r:id="rId4"/>
    <p:sldId id="1045" r:id="rId5"/>
    <p:sldId id="1044" r:id="rId6"/>
    <p:sldId id="926" r:id="rId7"/>
    <p:sldId id="1006" r:id="rId8"/>
    <p:sldId id="1047" r:id="rId9"/>
    <p:sldId id="1048" r:id="rId10"/>
    <p:sldId id="946" r:id="rId11"/>
    <p:sldId id="287" r:id="rId12"/>
    <p:sldId id="1001" r:id="rId13"/>
    <p:sldId id="1000" r:id="rId14"/>
    <p:sldId id="990" r:id="rId15"/>
    <p:sldId id="1049" r:id="rId16"/>
    <p:sldId id="1046" r:id="rId17"/>
    <p:sldId id="1050" r:id="rId18"/>
    <p:sldId id="754" r:id="rId19"/>
    <p:sldId id="910" r:id="rId20"/>
  </p:sldIdLst>
  <p:sldSz cx="5759450" cy="3240088"/>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otham Rounded Bold" panose="02000000000000000000" pitchFamily="50" charset="-70"/>
      <p:regular r:id="rId29"/>
      <p:italic r:id="rId30"/>
    </p:embeddedFont>
    <p:embeddedFont>
      <p:font typeface="Gotham Rounded Medium" pitchFamily="50" charset="-70"/>
      <p:regular r:id="rId31"/>
      <p: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9" autoAdjust="0"/>
    <p:restoredTop sz="94660" autoAdjust="0"/>
  </p:normalViewPr>
  <p:slideViewPr>
    <p:cSldViewPr snapToGrid="0">
      <p:cViewPr varScale="1">
        <p:scale>
          <a:sx n="258" d="100"/>
          <a:sy n="258" d="100"/>
        </p:scale>
        <p:origin x="186" y="21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6" d="100"/>
          <a:sy n="66" d="100"/>
        </p:scale>
        <p:origin x="240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99886558892533E-2"/>
          <c:y val="4.6296296296296294E-2"/>
          <c:w val="0.91541120534886755"/>
          <c:h val="0.7970993729950423"/>
        </c:manualLayout>
      </c:layout>
      <c:lineChart>
        <c:grouping val="standard"/>
        <c:varyColors val="0"/>
        <c:ser>
          <c:idx val="0"/>
          <c:order val="0"/>
          <c:tx>
            <c:strRef>
              <c:f>'[RV086 rahvastikuprognoos 2018_.xls.xlsx]astmega prognoos'!$G$46</c:f>
              <c:strCache>
                <c:ptCount val="1"/>
                <c:pt idx="0">
                  <c:v>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'[RV086 rahvastikuprognoos 2018_.xls.xlsx]astmega prognoos'!$B$50:$B$69</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'[RV086 rahvastikuprognoos 2018_.xls.xlsx]astmega prognoos'!$G$50:$G$69</c:f>
              <c:numCache>
                <c:formatCode>0</c:formatCode>
                <c:ptCount val="20"/>
                <c:pt idx="0">
                  <c:v>69534</c:v>
                </c:pt>
                <c:pt idx="1">
                  <c:v>71352</c:v>
                </c:pt>
                <c:pt idx="2">
                  <c:v>76913</c:v>
                </c:pt>
                <c:pt idx="3">
                  <c:v>66578</c:v>
                </c:pt>
                <c:pt idx="4">
                  <c:v>62027</c:v>
                </c:pt>
                <c:pt idx="5">
                  <c:v>72479</c:v>
                </c:pt>
                <c:pt idx="6">
                  <c:v>100253</c:v>
                </c:pt>
                <c:pt idx="7">
                  <c:v>98782</c:v>
                </c:pt>
                <c:pt idx="8">
                  <c:v>92290</c:v>
                </c:pt>
                <c:pt idx="9">
                  <c:v>91346</c:v>
                </c:pt>
                <c:pt idx="10">
                  <c:v>87998</c:v>
                </c:pt>
                <c:pt idx="11">
                  <c:v>83564</c:v>
                </c:pt>
                <c:pt idx="12">
                  <c:v>86534</c:v>
                </c:pt>
                <c:pt idx="13">
                  <c:v>79065</c:v>
                </c:pt>
                <c:pt idx="14">
                  <c:v>68117</c:v>
                </c:pt>
                <c:pt idx="15">
                  <c:v>44781</c:v>
                </c:pt>
                <c:pt idx="16">
                  <c:v>43811</c:v>
                </c:pt>
                <c:pt idx="17">
                  <c:v>23752</c:v>
                </c:pt>
                <c:pt idx="18">
                  <c:v>10284</c:v>
                </c:pt>
                <c:pt idx="19">
                  <c:v>2336</c:v>
                </c:pt>
              </c:numCache>
            </c:numRef>
          </c:val>
          <c:smooth val="1"/>
          <c:extLst>
            <c:ext xmlns:c16="http://schemas.microsoft.com/office/drawing/2014/chart" uri="{C3380CC4-5D6E-409C-BE32-E72D297353CC}">
              <c16:uniqueId val="{00000000-D114-4910-A979-5B07B8DE1B7E}"/>
            </c:ext>
          </c:extLst>
        </c:ser>
        <c:ser>
          <c:idx val="1"/>
          <c:order val="1"/>
          <c:tx>
            <c:strRef>
              <c:f>'[RV086 rahvastikuprognoos 2018_.xls.xlsx]astmega prognoos'!$K$46</c:f>
              <c:strCache>
                <c:ptCount val="1"/>
                <c:pt idx="0">
                  <c:v>2032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'[RV086 rahvastikuprognoos 2018_.xls.xlsx]astmega prognoos'!$B$50:$B$69</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'[RV086 rahvastikuprognoos 2018_.xls.xlsx]astmega prognoos'!$K$50:$K$69</c:f>
              <c:numCache>
                <c:formatCode>0</c:formatCode>
                <c:ptCount val="20"/>
                <c:pt idx="0">
                  <c:v>60474.47721778469</c:v>
                </c:pt>
                <c:pt idx="1">
                  <c:v>65523.675905953409</c:v>
                </c:pt>
                <c:pt idx="2">
                  <c:v>69315.25315809797</c:v>
                </c:pt>
                <c:pt idx="3">
                  <c:v>71307.085566825088</c:v>
                </c:pt>
                <c:pt idx="4">
                  <c:v>78479.131530946644</c:v>
                </c:pt>
                <c:pt idx="5">
                  <c:v>69288.979905370288</c:v>
                </c:pt>
                <c:pt idx="6">
                  <c:v>64378.02364070942</c:v>
                </c:pt>
                <c:pt idx="7">
                  <c:v>74113.335714669956</c:v>
                </c:pt>
                <c:pt idx="8">
                  <c:v>99997.707191761947</c:v>
                </c:pt>
                <c:pt idx="9">
                  <c:v>96858.93964771695</c:v>
                </c:pt>
                <c:pt idx="10">
                  <c:v>90140.108826183743</c:v>
                </c:pt>
                <c:pt idx="11">
                  <c:v>87875.054317564442</c:v>
                </c:pt>
                <c:pt idx="12">
                  <c:v>82953.920875143944</c:v>
                </c:pt>
                <c:pt idx="13">
                  <c:v>75686.459647807205</c:v>
                </c:pt>
                <c:pt idx="14">
                  <c:v>75420.609217954014</c:v>
                </c:pt>
                <c:pt idx="15">
                  <c:v>61206.389721958869</c:v>
                </c:pt>
                <c:pt idx="16">
                  <c:v>49484.040400552491</c:v>
                </c:pt>
                <c:pt idx="17">
                  <c:v>25226.389171480299</c:v>
                </c:pt>
                <c:pt idx="18">
                  <c:v>15863.378407851691</c:v>
                </c:pt>
                <c:pt idx="19">
                  <c:v>4275.980055401662</c:v>
                </c:pt>
              </c:numCache>
            </c:numRef>
          </c:val>
          <c:smooth val="1"/>
          <c:extLst>
            <c:ext xmlns:c16="http://schemas.microsoft.com/office/drawing/2014/chart" uri="{C3380CC4-5D6E-409C-BE32-E72D297353CC}">
              <c16:uniqueId val="{00000001-D114-4910-A979-5B07B8DE1B7E}"/>
            </c:ext>
          </c:extLst>
        </c:ser>
        <c:dLbls>
          <c:showLegendKey val="0"/>
          <c:showVal val="0"/>
          <c:showCatName val="0"/>
          <c:showSerName val="0"/>
          <c:showPercent val="0"/>
          <c:showBubbleSize val="0"/>
        </c:dLbls>
        <c:marker val="1"/>
        <c:smooth val="0"/>
        <c:axId val="771641360"/>
        <c:axId val="771634800"/>
      </c:lineChart>
      <c:catAx>
        <c:axId val="77164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t-EE"/>
          </a:p>
        </c:txPr>
        <c:crossAx val="771634800"/>
        <c:crosses val="autoZero"/>
        <c:auto val="1"/>
        <c:lblAlgn val="ctr"/>
        <c:lblOffset val="100"/>
        <c:noMultiLvlLbl val="0"/>
      </c:catAx>
      <c:valAx>
        <c:axId val="77163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t-EE"/>
          </a:p>
        </c:txPr>
        <c:crossAx val="77164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a:pPr>
      <a:endParaRPr lang="et-E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0.21978</cdr:x>
      <cdr:y>0.04688</cdr:y>
    </cdr:from>
    <cdr:to>
      <cdr:x>0.74405</cdr:x>
      <cdr:y>0.85354</cdr:y>
    </cdr:to>
    <cdr:sp macro="" textlink="">
      <cdr:nvSpPr>
        <cdr:cNvPr id="4" name="Rectangle 3">
          <a:extLst xmlns:a="http://schemas.openxmlformats.org/drawingml/2006/main">
            <a:ext uri="{FF2B5EF4-FFF2-40B4-BE49-F238E27FC236}">
              <a16:creationId xmlns:a16="http://schemas.microsoft.com/office/drawing/2014/main" id="{4653254B-643B-4513-B099-CCCA53BB3AB1}"/>
            </a:ext>
          </a:extLst>
        </cdr:cNvPr>
        <cdr:cNvSpPr/>
      </cdr:nvSpPr>
      <cdr:spPr>
        <a:xfrm xmlns:a="http://schemas.openxmlformats.org/drawingml/2006/main">
          <a:off x="2384310" y="243868"/>
          <a:ext cx="5687735" cy="4196212"/>
        </a:xfrm>
        <a:prstGeom xmlns:a="http://schemas.openxmlformats.org/drawingml/2006/main" prst="rect">
          <a:avLst/>
        </a:prstGeom>
        <a:solidFill xmlns:a="http://schemas.openxmlformats.org/drawingml/2006/main">
          <a:srgbClr val="A6A6A6">
            <a:alpha val="17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t-EE"/>
        </a:p>
      </cdr:txBody>
    </cdr:sp>
  </cdr:relSizeAnchor>
  <cdr:relSizeAnchor xmlns:cdr="http://schemas.openxmlformats.org/drawingml/2006/chartDrawing">
    <cdr:from>
      <cdr:x>0.09328</cdr:x>
      <cdr:y>0.23774</cdr:y>
    </cdr:from>
    <cdr:to>
      <cdr:x>0.21828</cdr:x>
      <cdr:y>0.35232</cdr:y>
    </cdr:to>
    <cdr:sp macro="" textlink="">
      <cdr:nvSpPr>
        <cdr:cNvPr id="2" name="TextBox 1">
          <a:extLst xmlns:a="http://schemas.openxmlformats.org/drawingml/2006/main">
            <a:ext uri="{FF2B5EF4-FFF2-40B4-BE49-F238E27FC236}">
              <a16:creationId xmlns:a16="http://schemas.microsoft.com/office/drawing/2014/main" id="{15DAC34C-1F44-4BB7-AE30-B614B5D4BA68}"/>
            </a:ext>
          </a:extLst>
        </cdr:cNvPr>
        <cdr:cNvSpPr txBox="1"/>
      </cdr:nvSpPr>
      <cdr:spPr>
        <a:xfrm xmlns:a="http://schemas.openxmlformats.org/drawingml/2006/main">
          <a:off x="491997" y="618786"/>
          <a:ext cx="659331" cy="298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t-EE" sz="1400" b="1" dirty="0">
              <a:solidFill>
                <a:schemeClr val="accent1"/>
              </a:solidFill>
            </a:rPr>
            <a:t>2022</a:t>
          </a:r>
        </a:p>
      </cdr:txBody>
    </cdr:sp>
  </cdr:relSizeAnchor>
  <cdr:relSizeAnchor xmlns:cdr="http://schemas.openxmlformats.org/drawingml/2006/chartDrawing">
    <cdr:from>
      <cdr:x>0.13163</cdr:x>
      <cdr:y>0.40652</cdr:y>
    </cdr:from>
    <cdr:to>
      <cdr:x>0.25663</cdr:x>
      <cdr:y>0.5211</cdr:y>
    </cdr:to>
    <cdr:sp macro="" textlink="">
      <cdr:nvSpPr>
        <cdr:cNvPr id="3" name="TextBox 2">
          <a:extLst xmlns:a="http://schemas.openxmlformats.org/drawingml/2006/main">
            <a:ext uri="{FF2B5EF4-FFF2-40B4-BE49-F238E27FC236}">
              <a16:creationId xmlns:a16="http://schemas.microsoft.com/office/drawing/2014/main" id="{C8F412B4-2949-4105-BD2D-982F172A18B0}"/>
            </a:ext>
          </a:extLst>
        </cdr:cNvPr>
        <cdr:cNvSpPr txBox="1"/>
      </cdr:nvSpPr>
      <cdr:spPr>
        <a:xfrm xmlns:a="http://schemas.openxmlformats.org/drawingml/2006/main">
          <a:off x="1428013" y="1977503"/>
          <a:ext cx="1356100" cy="557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t-EE" sz="1400" b="1" dirty="0">
              <a:solidFill>
                <a:schemeClr val="accent2">
                  <a:lumMod val="75000"/>
                </a:schemeClr>
              </a:solidFill>
            </a:rPr>
            <a:t>2032</a:t>
          </a:r>
        </a:p>
      </cdr:txBody>
    </cdr:sp>
  </cdr:relSizeAnchor>
  <cdr:relSizeAnchor xmlns:cdr="http://schemas.openxmlformats.org/drawingml/2006/chartDrawing">
    <cdr:from>
      <cdr:x>0.26849</cdr:x>
      <cdr:y>0.04554</cdr:y>
    </cdr:from>
    <cdr:to>
      <cdr:x>0.65203</cdr:x>
      <cdr:y>0.85354</cdr:y>
    </cdr:to>
    <cdr:sp macro="" textlink="">
      <cdr:nvSpPr>
        <cdr:cNvPr id="8" name="Rectangle 7">
          <a:extLst xmlns:a="http://schemas.openxmlformats.org/drawingml/2006/main">
            <a:ext uri="{FF2B5EF4-FFF2-40B4-BE49-F238E27FC236}">
              <a16:creationId xmlns:a16="http://schemas.microsoft.com/office/drawing/2014/main" id="{E67ED76A-2D44-4182-EBC8-AA28AB8AA115}"/>
            </a:ext>
          </a:extLst>
        </cdr:cNvPr>
        <cdr:cNvSpPr/>
      </cdr:nvSpPr>
      <cdr:spPr>
        <a:xfrm xmlns:a="http://schemas.openxmlformats.org/drawingml/2006/main">
          <a:off x="2912816" y="236907"/>
          <a:ext cx="4160939" cy="4203173"/>
        </a:xfrm>
        <a:prstGeom xmlns:a="http://schemas.openxmlformats.org/drawingml/2006/main" prst="rect">
          <a:avLst/>
        </a:prstGeom>
        <a:solidFill xmlns:a="http://schemas.openxmlformats.org/drawingml/2006/main">
          <a:srgbClr val="A6A6A6">
            <a:alpha val="17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t-EE"/>
        </a:p>
      </cdr:txBody>
    </cdr:sp>
  </cdr:relSizeAnchor>
  <cdr:relSizeAnchor xmlns:cdr="http://schemas.openxmlformats.org/drawingml/2006/chartDrawing">
    <cdr:from>
      <cdr:x>0.07929</cdr:x>
      <cdr:y>0.0681</cdr:y>
    </cdr:from>
    <cdr:to>
      <cdr:x>0.27788</cdr:x>
      <cdr:y>0.2645</cdr:y>
    </cdr:to>
    <cdr:sp macro="" textlink="">
      <cdr:nvSpPr>
        <cdr:cNvPr id="9" name="TextBox 15">
          <a:extLst xmlns:a="http://schemas.openxmlformats.org/drawingml/2006/main">
            <a:ext uri="{FF2B5EF4-FFF2-40B4-BE49-F238E27FC236}">
              <a16:creationId xmlns:a16="http://schemas.microsoft.com/office/drawing/2014/main" id="{F0E29A3A-5947-2C20-81D9-C7E825443BD5}"/>
            </a:ext>
          </a:extLst>
        </cdr:cNvPr>
        <cdr:cNvSpPr txBox="1"/>
      </cdr:nvSpPr>
      <cdr:spPr>
        <a:xfrm xmlns:a="http://schemas.openxmlformats.org/drawingml/2006/main">
          <a:off x="418238" y="177261"/>
          <a:ext cx="1047472" cy="51118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293" rtl="0" eaLnBrk="1" fontAlgn="auto" latinLnBrk="0" hangingPunct="1">
            <a:lnSpc>
              <a:spcPct val="100000"/>
            </a:lnSpc>
            <a:spcBef>
              <a:spcPts val="0"/>
            </a:spcBef>
            <a:buClrTx/>
            <a:buSzTx/>
            <a:buFontTx/>
            <a:buNone/>
            <a:tabLst/>
            <a:defRPr/>
          </a:pPr>
          <a:r>
            <a:rPr kumimoji="0" lang="et-EE" sz="1000" b="1"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rPr>
            <a:t>0-14: -22 500</a:t>
          </a:r>
        </a:p>
        <a:p xmlns:a="http://schemas.openxmlformats.org/drawingml/2006/main">
          <a:pPr marL="0" marR="0" lvl="0" indent="0" algn="l" defTabSz="914293" rtl="0" eaLnBrk="1" fontAlgn="auto" latinLnBrk="0" hangingPunct="1">
            <a:lnSpc>
              <a:spcPct val="100000"/>
            </a:lnSpc>
            <a:spcBef>
              <a:spcPts val="0"/>
            </a:spcBef>
            <a:spcAft>
              <a:spcPts val="0"/>
            </a:spcAft>
            <a:buClrTx/>
            <a:buSzTx/>
            <a:buFontTx/>
            <a:buNone/>
            <a:tabLst/>
            <a:defRPr/>
          </a:pPr>
          <a:endParaRPr kumimoji="0" lang="et-EE" sz="1399" b="1"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endParaRPr>
        </a:p>
      </cdr:txBody>
    </cdr:sp>
  </cdr:relSizeAnchor>
  <cdr:relSizeAnchor xmlns:cdr="http://schemas.openxmlformats.org/drawingml/2006/chartDrawing">
    <cdr:from>
      <cdr:x>0.45997</cdr:x>
      <cdr:y>0.04335</cdr:y>
    </cdr:from>
    <cdr:to>
      <cdr:x>0.69379</cdr:x>
      <cdr:y>0.31125</cdr:y>
    </cdr:to>
    <cdr:sp macro="" textlink="">
      <cdr:nvSpPr>
        <cdr:cNvPr id="10" name="TextBox 15">
          <a:extLst xmlns:a="http://schemas.openxmlformats.org/drawingml/2006/main">
            <a:ext uri="{FF2B5EF4-FFF2-40B4-BE49-F238E27FC236}">
              <a16:creationId xmlns:a16="http://schemas.microsoft.com/office/drawing/2014/main" id="{EE4E7B6B-78B9-10C9-1812-506BF4AB7DA0}"/>
            </a:ext>
          </a:extLst>
        </cdr:cNvPr>
        <cdr:cNvSpPr txBox="1"/>
      </cdr:nvSpPr>
      <cdr:spPr>
        <a:xfrm xmlns:a="http://schemas.openxmlformats.org/drawingml/2006/main">
          <a:off x="2426181" y="112831"/>
          <a:ext cx="1233303" cy="69727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293" rtl="0" eaLnBrk="1" fontAlgn="auto" latinLnBrk="0" hangingPunct="1">
            <a:lnSpc>
              <a:spcPct val="100000"/>
            </a:lnSpc>
            <a:spcBef>
              <a:spcPts val="0"/>
            </a:spcBef>
            <a:buClrTx/>
            <a:buSzTx/>
            <a:buFontTx/>
            <a:buNone/>
            <a:tabLst/>
            <a:defRPr/>
          </a:pPr>
          <a:r>
            <a:rPr kumimoji="0" lang="et-EE" sz="1000" b="1"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rPr>
            <a:t>15-74: -22 500</a:t>
          </a:r>
        </a:p>
        <a:p xmlns:a="http://schemas.openxmlformats.org/drawingml/2006/main">
          <a:pPr marL="0" marR="0" lvl="0" indent="0" algn="l" defTabSz="914293" rtl="0" eaLnBrk="1" fontAlgn="auto" latinLnBrk="0" hangingPunct="1">
            <a:lnSpc>
              <a:spcPct val="100000"/>
            </a:lnSpc>
            <a:spcBef>
              <a:spcPts val="0"/>
            </a:spcBef>
            <a:spcAft>
              <a:spcPts val="0"/>
            </a:spcAft>
            <a:buClrTx/>
            <a:buSzTx/>
            <a:buFontTx/>
            <a:buNone/>
            <a:tabLst/>
            <a:defRPr/>
          </a:pPr>
          <a:r>
            <a:rPr kumimoji="0" lang="et-EE" sz="800"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rPr>
            <a:t>(20-64: -31 000)</a:t>
          </a:r>
        </a:p>
      </cdr:txBody>
    </cdr:sp>
  </cdr:relSizeAnchor>
  <cdr:relSizeAnchor xmlns:cdr="http://schemas.openxmlformats.org/drawingml/2006/chartDrawing">
    <cdr:from>
      <cdr:x>0.81633</cdr:x>
      <cdr:y>0.04832</cdr:y>
    </cdr:from>
    <cdr:to>
      <cdr:x>0.98378</cdr:x>
      <cdr:y>0.17956</cdr:y>
    </cdr:to>
    <cdr:sp macro="" textlink="">
      <cdr:nvSpPr>
        <cdr:cNvPr id="11" name="TextBox 15">
          <a:extLst xmlns:a="http://schemas.openxmlformats.org/drawingml/2006/main">
            <a:ext uri="{FF2B5EF4-FFF2-40B4-BE49-F238E27FC236}">
              <a16:creationId xmlns:a16="http://schemas.microsoft.com/office/drawing/2014/main" id="{55E032D4-7C7C-88B7-7B44-B7F6519AD3E8}"/>
            </a:ext>
          </a:extLst>
        </cdr:cNvPr>
        <cdr:cNvSpPr txBox="1"/>
      </cdr:nvSpPr>
      <cdr:spPr>
        <a:xfrm xmlns:a="http://schemas.openxmlformats.org/drawingml/2006/main">
          <a:off x="4305856" y="125766"/>
          <a:ext cx="883249" cy="34158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293" rtl="0" eaLnBrk="1" fontAlgn="auto" latinLnBrk="0" hangingPunct="1">
            <a:lnSpc>
              <a:spcPct val="100000"/>
            </a:lnSpc>
            <a:spcBef>
              <a:spcPts val="0"/>
            </a:spcBef>
            <a:buClrTx/>
            <a:buSzTx/>
            <a:buFontTx/>
            <a:buNone/>
            <a:tabLst/>
            <a:defRPr/>
          </a:pPr>
          <a:r>
            <a:rPr kumimoji="0" lang="et-EE" sz="1000" b="1"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rPr>
            <a:t>75+: +31 000</a:t>
          </a:r>
        </a:p>
        <a:p xmlns:a="http://schemas.openxmlformats.org/drawingml/2006/main">
          <a:pPr marL="0" marR="0" lvl="0" indent="0" algn="l" defTabSz="914293" rtl="0" eaLnBrk="1" fontAlgn="auto" latinLnBrk="0" hangingPunct="1">
            <a:lnSpc>
              <a:spcPct val="100000"/>
            </a:lnSpc>
            <a:spcBef>
              <a:spcPts val="0"/>
            </a:spcBef>
            <a:buClrTx/>
            <a:buSzTx/>
            <a:buFontTx/>
            <a:buNone/>
            <a:tabLst/>
            <a:defRPr/>
          </a:pPr>
          <a:r>
            <a:rPr kumimoji="0" lang="et-EE" sz="800"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rPr>
            <a:t>(65+: +42 000)</a:t>
          </a:r>
        </a:p>
      </cdr:txBody>
    </cdr:sp>
  </cdr:relSizeAnchor>
  <cdr:relSizeAnchor xmlns:cdr="http://schemas.openxmlformats.org/drawingml/2006/chartDrawing">
    <cdr:from>
      <cdr:x>0.18182</cdr:x>
      <cdr:y>0.19927</cdr:y>
    </cdr:from>
    <cdr:to>
      <cdr:x>0.33666</cdr:x>
      <cdr:y>0.27033</cdr:y>
    </cdr:to>
    <cdr:sp macro="" textlink="">
      <cdr:nvSpPr>
        <cdr:cNvPr id="12" name="TextBox 15">
          <a:extLst xmlns:a="http://schemas.openxmlformats.org/drawingml/2006/main">
            <a:ext uri="{FF2B5EF4-FFF2-40B4-BE49-F238E27FC236}">
              <a16:creationId xmlns:a16="http://schemas.microsoft.com/office/drawing/2014/main" id="{CC809984-6CBE-8B1C-760A-BDFBFC2EDEDE}"/>
            </a:ext>
          </a:extLst>
        </cdr:cNvPr>
        <cdr:cNvSpPr txBox="1"/>
      </cdr:nvSpPr>
      <cdr:spPr>
        <a:xfrm xmlns:a="http://schemas.openxmlformats.org/drawingml/2006/main">
          <a:off x="959033" y="518660"/>
          <a:ext cx="816710" cy="18495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293" rtl="0" eaLnBrk="1" fontAlgn="auto" latinLnBrk="0" hangingPunct="1">
            <a:lnSpc>
              <a:spcPct val="100000"/>
            </a:lnSpc>
            <a:spcBef>
              <a:spcPts val="0"/>
            </a:spcBef>
            <a:spcAft>
              <a:spcPts val="0"/>
            </a:spcAft>
            <a:buClrTx/>
            <a:buSzTx/>
            <a:buFontTx/>
            <a:buNone/>
            <a:tabLst/>
            <a:defRPr/>
          </a:pPr>
          <a:r>
            <a:rPr kumimoji="0" lang="et-EE" sz="800" b="1" i="0" u="none" strike="noStrike" kern="0" cap="none" spc="0" normalizeH="0" baseline="0" noProof="0" dirty="0">
              <a:ln>
                <a:noFill/>
              </a:ln>
              <a:solidFill>
                <a:srgbClr val="000000">
                  <a:lumMod val="65000"/>
                  <a:lumOff val="35000"/>
                </a:srgbClr>
              </a:solidFill>
              <a:effectLst/>
              <a:uLnTx/>
              <a:uFillTx/>
              <a:latin typeface="Calibri" panose="020F0502020204030204"/>
              <a:ea typeface="+mn-ea"/>
              <a:cs typeface="+mn-cs"/>
            </a:rPr>
            <a:t>15-24: +21 000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0DD990-448F-404D-801D-EEAEA14BD132}" type="slidenum">
              <a:rPr lang="et-EE" smtClean="0"/>
              <a:t>‹#›</a:t>
            </a:fld>
            <a:endParaRPr lang="et-EE"/>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B780F1-6806-4EC6-A190-FA45166E3BC7}" type="datetimeFigureOut">
              <a:rPr lang="et-EE" smtClean="0"/>
              <a:t>23.05.2023</a:t>
            </a:fld>
            <a:endParaRPr lang="et-EE"/>
          </a:p>
        </p:txBody>
      </p:sp>
    </p:spTree>
    <p:extLst>
      <p:ext uri="{BB962C8B-B14F-4D97-AF65-F5344CB8AC3E}">
        <p14:creationId xmlns:p14="http://schemas.microsoft.com/office/powerpoint/2010/main" val="2270794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5BDC0-C3AD-4D55-8583-1596B7ADD322}" type="datetimeFigureOut">
              <a:rPr lang="et-EE" smtClean="0"/>
              <a:t>23.05.2023</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DF61C-19C0-40BB-B018-7341B2100B59}" type="slidenum">
              <a:rPr lang="et-EE" smtClean="0"/>
              <a:t>‹#›</a:t>
            </a:fld>
            <a:endParaRPr lang="et-EE"/>
          </a:p>
        </p:txBody>
      </p:sp>
    </p:spTree>
    <p:extLst>
      <p:ext uri="{BB962C8B-B14F-4D97-AF65-F5344CB8AC3E}">
        <p14:creationId xmlns:p14="http://schemas.microsoft.com/office/powerpoint/2010/main" val="177256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panose="020F0502020204030204" pitchFamily="34" charset="0"/>
                <a:cs typeface="Calibri" panose="020F0502020204030204" pitchFamily="34" charset="0"/>
              </a:rPr>
              <a:t>Tööturu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arengusuundumused</a:t>
            </a:r>
            <a:r>
              <a:rPr lang="en-US" dirty="0">
                <a:latin typeface="Calibri" panose="020F0502020204030204" pitchFamily="34" charset="0"/>
                <a:cs typeface="Calibri" panose="020F0502020204030204" pitchFamily="34" charset="0"/>
              </a:rPr>
              <a:t> OSKA </a:t>
            </a:r>
            <a:r>
              <a:rPr lang="en-US" dirty="0" err="1">
                <a:latin typeface="Calibri" panose="020F0502020204030204" pitchFamily="34" charset="0"/>
                <a:cs typeface="Calibri" panose="020F0502020204030204" pitchFamily="34" charset="0"/>
              </a:rPr>
              <a:t>koostatud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trendikaartide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põhjal</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millised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suundumused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kujundavad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tuleviku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tööturgu</a:t>
            </a:r>
            <a:r>
              <a:rPr lang="en-US" dirty="0">
                <a:latin typeface="Calibri" panose="020F0502020204030204" pitchFamily="34" charset="0"/>
                <a:cs typeface="Calibri" panose="020F0502020204030204" pitchFamily="34" charset="0"/>
              </a:rPr>
              <a:t> ja </a:t>
            </a:r>
            <a:r>
              <a:rPr lang="en-US" dirty="0" err="1">
                <a:latin typeface="Calibri" panose="020F0502020204030204" pitchFamily="34" charset="0"/>
                <a:cs typeface="Calibri" panose="020F0502020204030204" pitchFamily="34" charset="0"/>
              </a:rPr>
              <a:t>tööturul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vajatavaid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oskusi</a:t>
            </a:r>
            <a:r>
              <a:rPr lang="en-US" dirty="0">
                <a:latin typeface="Calibri" panose="020F0502020204030204" pitchFamily="34" charset="0"/>
                <a:cs typeface="Calibri" panose="020F0502020204030204" pitchFamily="34" charset="0"/>
              </a:rPr>
              <a:t>?</a:t>
            </a:r>
          </a:p>
          <a:p>
            <a:r>
              <a:rPr lang="en-US" dirty="0" err="1">
                <a:latin typeface="Calibri" panose="020F0502020204030204" pitchFamily="34" charset="0"/>
                <a:cs typeface="Calibri" panose="020F0502020204030204" pitchFamily="34" charset="0"/>
              </a:rPr>
              <a:t>Kuidas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mõjutab</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digitehnoloogia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areng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oskuste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vajadust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Millised</a:t>
            </a:r>
            <a:r>
              <a:rPr lang="en-US" dirty="0">
                <a:latin typeface="Calibri" panose="020F0502020204030204" pitchFamily="34" charset="0"/>
                <a:cs typeface="Calibri" panose="020F0502020204030204" pitchFamily="34" charset="0"/>
              </a:rPr>
              <a:t> on IT-</a:t>
            </a:r>
            <a:r>
              <a:rPr lang="en-US" dirty="0" err="1">
                <a:latin typeface="Calibri" panose="020F0502020204030204" pitchFamily="34" charset="0"/>
                <a:cs typeface="Calibri" panose="020F0502020204030204" pitchFamily="34" charset="0"/>
              </a:rPr>
              <a:t>oskused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mida</a:t>
            </a:r>
            <a:r>
              <a:rPr lang="en-US" dirty="0">
                <a:latin typeface="Calibri" panose="020F0502020204030204" pitchFamily="34" charset="0"/>
                <a:cs typeface="Calibri" panose="020F0502020204030204" pitchFamily="34" charset="0"/>
              </a:rPr>
              <a:t> on </a:t>
            </a:r>
            <a:r>
              <a:rPr lang="en-US" dirty="0" err="1">
                <a:latin typeface="Calibri" panose="020F0502020204030204" pitchFamily="34" charset="0"/>
                <a:cs typeface="Calibri" panose="020F0502020204030204" pitchFamily="34" charset="0"/>
              </a:rPr>
              <a:t>vaja</a:t>
            </a:r>
            <a:r>
              <a:rPr lang="en-US" dirty="0">
                <a:latin typeface="Calibri" panose="020F0502020204030204" pitchFamily="34" charset="0"/>
                <a:cs typeface="Calibri" panose="020F0502020204030204" pitchFamily="34" charset="0"/>
              </a:rPr>
              <a:t> pea </a:t>
            </a:r>
            <a:r>
              <a:rPr lang="en-US" dirty="0" err="1">
                <a:latin typeface="Calibri" panose="020F0502020204030204" pitchFamily="34" charset="0"/>
                <a:cs typeface="Calibri" panose="020F0502020204030204" pitchFamily="34" charset="0"/>
              </a:rPr>
              <a:t>kõigis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ametites</a:t>
            </a:r>
            <a:r>
              <a:rPr lang="en-US" dirty="0">
                <a:latin typeface="Calibri" panose="020F0502020204030204" pitchFamily="34" charset="0"/>
                <a:cs typeface="Calibri" panose="020F0502020204030204" pitchFamily="34" charset="0"/>
              </a:rPr>
              <a:t>?</a:t>
            </a:r>
          </a:p>
          <a:p>
            <a:r>
              <a:rPr lang="et-EE" dirty="0"/>
              <a:t>Covid-mõju</a:t>
            </a:r>
          </a:p>
          <a:p>
            <a:r>
              <a:rPr lang="et-EE" dirty="0"/>
              <a:t>Rohepööre</a:t>
            </a:r>
          </a:p>
        </p:txBody>
      </p:sp>
      <p:sp>
        <p:nvSpPr>
          <p:cNvPr id="4" name="Slide Number Placeholder 3"/>
          <p:cNvSpPr>
            <a:spLocks noGrp="1"/>
          </p:cNvSpPr>
          <p:nvPr>
            <p:ph type="sldNum" sz="quarter" idx="5"/>
          </p:nvPr>
        </p:nvSpPr>
        <p:spPr/>
        <p:txBody>
          <a:bodyPr/>
          <a:lstStyle/>
          <a:p>
            <a:fld id="{22BA2A8D-10CF-4392-9FFA-9C2A1BCCF6C3}" type="slidenum">
              <a:rPr lang="et-EE" smtClean="0"/>
              <a:t>3</a:t>
            </a:fld>
            <a:endParaRPr lang="et-EE"/>
          </a:p>
        </p:txBody>
      </p:sp>
    </p:spTree>
    <p:extLst>
      <p:ext uri="{BB962C8B-B14F-4D97-AF65-F5344CB8AC3E}">
        <p14:creationId xmlns:p14="http://schemas.microsoft.com/office/powerpoint/2010/main" val="45641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spcAft>
                <a:spcPts val="600"/>
              </a:spcAft>
            </a:pPr>
            <a:r>
              <a:rPr lang="et-EE" sz="11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B</a:t>
            </a:r>
            <a:r>
              <a:rPr lang="et-EE" sz="1100" b="1" dirty="0">
                <a:latin typeface="Calibri" panose="020F0502020204030204" pitchFamily="34" charset="0"/>
                <a:ea typeface="Calibri" panose="020F0502020204030204" pitchFamily="34" charset="0"/>
                <a:cs typeface="Times New Roman" panose="02020603050405020304" pitchFamily="18" charset="0"/>
              </a:rPr>
              <a:t>ioloogilise mitmekesisuse säilitamine ja säästev areng </a:t>
            </a:r>
            <a:r>
              <a:rPr lang="et-EE" sz="1100" dirty="0">
                <a:latin typeface="Calibri" panose="020F0502020204030204" pitchFamily="34" charset="0"/>
                <a:ea typeface="Calibri" panose="020F0502020204030204" pitchFamily="34" charset="0"/>
                <a:cs typeface="Times New Roman" panose="02020603050405020304" pitchFamily="18" charset="0"/>
              </a:rPr>
              <a:t>-  majandus ja keskkonnakasutus, mis on tervikuna kooskõlas säästva arengu eesmärkidega. </a:t>
            </a:r>
          </a:p>
          <a:p>
            <a:pPr>
              <a:lnSpc>
                <a:spcPct val="100000"/>
              </a:lnSpc>
              <a:spcBef>
                <a:spcPts val="600"/>
              </a:spcBef>
              <a:spcAft>
                <a:spcPts val="600"/>
              </a:spcAft>
            </a:pPr>
            <a:r>
              <a:rPr lang="et-EE" sz="1100" b="1" dirty="0">
                <a:solidFill>
                  <a:srgbClr val="92D050"/>
                </a:solidFill>
                <a:latin typeface="Calibri" panose="020F0502020204030204" pitchFamily="34" charset="0"/>
                <a:ea typeface="Times New Roman" panose="02020603050405020304" pitchFamily="18" charset="0"/>
              </a:rPr>
              <a:t>-Kliimaneutraalsuse saavutamine kõikides majandusvaldkondades </a:t>
            </a:r>
            <a:r>
              <a:rPr lang="et-EE" sz="1100" dirty="0">
                <a:latin typeface="Calibri" panose="020F0502020204030204" pitchFamily="34" charset="0"/>
                <a:cs typeface="Times New Roman" panose="02020603050405020304" pitchFamily="18" charset="0"/>
              </a:rPr>
              <a:t>– Euroopa Liidu pikaajaline eesmärk </a:t>
            </a:r>
            <a:r>
              <a:rPr lang="et-EE" sz="1100" b="1" dirty="0">
                <a:solidFill>
                  <a:srgbClr val="92D050"/>
                </a:solidFill>
                <a:latin typeface="Calibri" panose="020F0502020204030204" pitchFamily="34" charset="0"/>
                <a:cs typeface="Times New Roman" panose="02020603050405020304" pitchFamily="18" charset="0"/>
              </a:rPr>
              <a:t>aastaks 2050</a:t>
            </a:r>
            <a:r>
              <a:rPr lang="et-EE" sz="1100" dirty="0">
                <a:latin typeface="Calibri" panose="020F0502020204030204" pitchFamily="34" charset="0"/>
                <a:cs typeface="Times New Roman" panose="02020603050405020304" pitchFamily="18" charset="0"/>
              </a:rPr>
              <a:t>.</a:t>
            </a:r>
          </a:p>
          <a:p>
            <a:pPr>
              <a:lnSpc>
                <a:spcPct val="100000"/>
              </a:lnSpc>
              <a:spcBef>
                <a:spcPts val="600"/>
              </a:spcBef>
              <a:spcAft>
                <a:spcPts val="600"/>
              </a:spcAft>
            </a:pPr>
            <a:r>
              <a:rPr lang="et-EE" sz="11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-Ringmajanduse </a:t>
            </a:r>
            <a:r>
              <a:rPr lang="et-EE" sz="1100" dirty="0">
                <a:latin typeface="Calibri" panose="020F0502020204030204" pitchFamily="34" charset="0"/>
                <a:ea typeface="Calibri" panose="020F0502020204030204" pitchFamily="34" charset="0"/>
                <a:cs typeface="Times New Roman" panose="02020603050405020304" pitchFamily="18" charset="0"/>
              </a:rPr>
              <a:t>peaeesmärk on säilitada toodete ja materjalide väärtus võimalikult kaua, asendades praegu levinud lineaarse majandusmudeli (tooda-kasuta-hülga) ringse majandusmudeliga. </a:t>
            </a:r>
            <a:endParaRPr lang="et-EE" sz="1100" dirty="0"/>
          </a:p>
          <a:p>
            <a:pPr>
              <a:lnSpc>
                <a:spcPct val="107000"/>
              </a:lnSpc>
              <a:spcAft>
                <a:spcPts val="800"/>
              </a:spcAft>
            </a:pP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-RP läbiviimiseks vaja kasutada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digitaliseerimise võimalusi,</a:t>
            </a:r>
            <a:r>
              <a:rPr lang="et-EE" sz="1100" dirty="0">
                <a:effectLst/>
                <a:latin typeface="Calibri" panose="020F0502020204030204" pitchFamily="34" charset="0"/>
                <a:ea typeface="Calibri" panose="020F0502020204030204" pitchFamily="34" charset="0"/>
                <a:cs typeface="Times New Roman" panose="02020603050405020304" pitchFamily="18" charset="0"/>
              </a:rPr>
              <a:t>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uusi tehnoloogiaid, et efektiivsemalt kasutada ressursse (parem ülevaade ressursside kasutamisest, t</a:t>
            </a: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ootmise</a:t>
            </a:r>
            <a:r>
              <a:rPr lang="fi-FI" sz="1100" b="1" dirty="0">
                <a:effectLst/>
                <a:latin typeface="Calibri" panose="020F0502020204030204" pitchFamily="34" charset="0"/>
                <a:ea typeface="Calibri" panose="020F0502020204030204" pitchFamily="34" charset="0"/>
                <a:cs typeface="Times New Roman" panose="02020603050405020304" pitchFamily="18" charset="0"/>
              </a:rPr>
              <a:t> ja </a:t>
            </a: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tarbimise</a:t>
            </a:r>
            <a:r>
              <a:rPr lang="fi-FI" sz="1100" b="1" dirty="0">
                <a:effectLst/>
                <a:latin typeface="Calibri" panose="020F0502020204030204" pitchFamily="34" charset="0"/>
                <a:ea typeface="Calibri" panose="020F0502020204030204" pitchFamily="34" charset="0"/>
                <a:cs typeface="Times New Roman" panose="02020603050405020304" pitchFamily="18" charset="0"/>
              </a:rPr>
              <a:t> </a:t>
            </a: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optimeerimise</a:t>
            </a:r>
            <a:r>
              <a:rPr lang="fi-FI" sz="1100" b="1" dirty="0">
                <a:effectLst/>
                <a:latin typeface="Calibri" panose="020F0502020204030204" pitchFamily="34" charset="0"/>
                <a:ea typeface="Calibri" panose="020F0502020204030204" pitchFamily="34" charset="0"/>
                <a:cs typeface="Times New Roman" panose="02020603050405020304" pitchFamily="18" charset="0"/>
              </a:rPr>
              <a:t> </a:t>
            </a: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süsteemid</a:t>
            </a:r>
            <a:r>
              <a:rPr lang="et-EE" sz="1100" b="1" dirty="0">
                <a:effectLst/>
                <a:latin typeface="Calibri" panose="020F0502020204030204" pitchFamily="34" charset="0"/>
                <a:ea typeface="Calibri" panose="020F0502020204030204" pitchFamily="34" charset="0"/>
                <a:cs typeface="Times New Roman" panose="02020603050405020304" pitchFamily="18" charset="0"/>
              </a:rPr>
              <a:t>, et jalajälg oleks võimalikult väike)</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-Digitaliseerimine, sensortehnoloogia ja tehisintellekt pakuvad võimaluse luua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tootmise ja tarbimise ühendamisega seotud uusi teenusemudeleid. (prosumer </a:t>
            </a:r>
            <a:r>
              <a:rPr lang="et-EE" sz="1100" b="1" dirty="0" err="1">
                <a:effectLst/>
                <a:latin typeface="Calibri" panose="020F0502020204030204" pitchFamily="34" charset="0"/>
                <a:ea typeface="Calibri" panose="020F0502020204030204" pitchFamily="34" charset="0"/>
                <a:cs typeface="Times New Roman" panose="02020603050405020304" pitchFamily="18" charset="0"/>
              </a:rPr>
              <a:t>services</a:t>
            </a:r>
            <a:r>
              <a:rPr lang="et-EE"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-Teha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tööd efektiivsemalt ja produktiivsemalt</a:t>
            </a:r>
            <a:r>
              <a:rPr lang="et-EE"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t-EE" sz="1100" b="1" dirty="0">
                <a:effectLst/>
                <a:latin typeface="Calibri" panose="020F0502020204030204" pitchFamily="34" charset="0"/>
                <a:ea typeface="Calibri" panose="020F0502020204030204" pitchFamily="34" charset="0"/>
                <a:cs typeface="Times New Roman" panose="02020603050405020304" pitchFamily="18" charset="0"/>
              </a:rPr>
              <a:t>-Parim võimalik tehnoloogia – </a:t>
            </a:r>
            <a:r>
              <a:rPr lang="et-EE" sz="1100" dirty="0">
                <a:effectLst/>
                <a:latin typeface="Calibri" panose="020F0502020204030204" pitchFamily="34" charset="0"/>
                <a:ea typeface="Calibri" panose="020F0502020204030204" pitchFamily="34" charset="0"/>
                <a:cs typeface="Times New Roman" panose="02020603050405020304" pitchFamily="18" charset="0"/>
              </a:rPr>
              <a:t>arvestab ka keskkonnajalajälje aspekti.</a:t>
            </a:r>
          </a:p>
          <a:p>
            <a:pPr>
              <a:lnSpc>
                <a:spcPct val="107000"/>
              </a:lnSpc>
              <a:spcAft>
                <a:spcPts val="800"/>
              </a:spcAft>
            </a:pPr>
            <a:r>
              <a:rPr lang="et-EE" sz="1100" b="1" dirty="0">
                <a:effectLst/>
                <a:latin typeface="Calibri" panose="020F0502020204030204" pitchFamily="34" charset="0"/>
                <a:ea typeface="Calibri" panose="020F0502020204030204" pitchFamily="34" charset="0"/>
                <a:cs typeface="Times New Roman" panose="02020603050405020304" pitchFamily="18" charset="0"/>
              </a:rPr>
              <a:t>-Tooraine kasutamise tsüklid on omavahel seotud</a:t>
            </a:r>
            <a:r>
              <a:rPr lang="et-EE" sz="1100" dirty="0">
                <a:effectLst/>
                <a:latin typeface="Calibri" panose="020F0502020204030204" pitchFamily="34" charset="0"/>
                <a:ea typeface="Calibri" panose="020F0502020204030204" pitchFamily="34" charset="0"/>
                <a:cs typeface="Times New Roman" panose="02020603050405020304" pitchFamily="18" charset="0"/>
              </a:rPr>
              <a:t> ning moodustavad sellega nn ringmajanduse tuuma. </a:t>
            </a:r>
          </a:p>
          <a:p>
            <a:pPr>
              <a:lnSpc>
                <a:spcPct val="107000"/>
              </a:lnSpc>
              <a:spcAft>
                <a:spcPts val="80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-Digitaliseerimine toetab ka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taastuvenergia suuremat kasutuselevõttu</a:t>
            </a:r>
            <a:r>
              <a:rPr lang="et-EE" sz="1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 </a:t>
            </a:r>
            <a:endParaRPr lang="et-EE" sz="11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dirty="0">
                <a:effectLst/>
                <a:latin typeface="Calibri" panose="020F0502020204030204" pitchFamily="34" charset="0"/>
                <a:cs typeface="Times New Roman" panose="02020603050405020304" pitchFamily="18" charset="0"/>
              </a:rPr>
              <a:t>**Nii tehnoloogiaoskusi kui ka tööprotsesse tuleb kombineerida </a:t>
            </a:r>
            <a:r>
              <a:rPr lang="et-EE" sz="1100" b="1" dirty="0">
                <a:effectLst/>
                <a:latin typeface="Calibri" panose="020F0502020204030204" pitchFamily="34" charset="0"/>
                <a:cs typeface="Times New Roman" panose="02020603050405020304" pitchFamily="18" charset="0"/>
              </a:rPr>
              <a:t>arusaamisega looduslikest protsessidest. / Bioloogilise mitmekesisuse säilitamine. Ökosüsteemi teenuste kontseptsioon.</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dirty="0">
                <a:effectLst/>
                <a:latin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EV kk-mõjud</a:t>
            </a:r>
            <a:r>
              <a:rPr lang="et-EE" sz="1800" dirty="0">
                <a:effectLst/>
                <a:latin typeface="Calibri" panose="020F0502020204030204" pitchFamily="34" charset="0"/>
                <a:ea typeface="Calibri" panose="020F0502020204030204" pitchFamily="34" charset="0"/>
                <a:cs typeface="Times New Roman" panose="02020603050405020304" pitchFamily="18" charset="0"/>
              </a:rPr>
              <a:t> –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CO2 jalajälje</a:t>
            </a:r>
            <a:r>
              <a:rPr lang="et-EE" sz="1800" dirty="0">
                <a:effectLst/>
                <a:latin typeface="Calibri" panose="020F0502020204030204" pitchFamily="34" charset="0"/>
                <a:ea typeface="Calibri" panose="020F0502020204030204" pitchFamily="34" charset="0"/>
                <a:cs typeface="Times New Roman" panose="02020603050405020304" pitchFamily="18" charset="0"/>
              </a:rPr>
              <a:t> väljaarvutamise oskused ja teadmised; Toote ja teenuse LCA elutsükli analüüs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Mitmeskoobiline</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u="sng" dirty="0">
                <a:effectLst/>
                <a:latin typeface="Calibri" panose="020F0502020204030204" pitchFamily="34" charset="0"/>
                <a:ea typeface="Calibri" panose="020F0502020204030204" pitchFamily="34" charset="0"/>
                <a:cs typeface="Times New Roman" panose="02020603050405020304" pitchFamily="18" charset="0"/>
              </a:rPr>
              <a:t>EV enda otsese kontrolli all</a:t>
            </a:r>
            <a:r>
              <a:rPr lang="et-EE" sz="1800" dirty="0">
                <a:effectLst/>
                <a:latin typeface="Calibri" panose="020F0502020204030204" pitchFamily="34" charset="0"/>
                <a:ea typeface="Calibri" panose="020F0502020204030204" pitchFamily="34" charset="0"/>
                <a:cs typeface="Times New Roman" panose="02020603050405020304" pitchFamily="18" charset="0"/>
              </a:rPr>
              <a:t> (oma põllud, oma katlamajad jne), </a:t>
            </a:r>
            <a:r>
              <a:rPr lang="et-EE" sz="1800" u="sng" dirty="0">
                <a:effectLst/>
                <a:latin typeface="Calibri" panose="020F0502020204030204" pitchFamily="34" charset="0"/>
                <a:ea typeface="Calibri" panose="020F0502020204030204" pitchFamily="34" charset="0"/>
                <a:cs typeface="Times New Roman" panose="02020603050405020304" pitchFamily="18" charset="0"/>
              </a:rPr>
              <a:t>kaudselt EV kontrolli all</a:t>
            </a:r>
            <a:r>
              <a:rPr lang="et-EE" sz="1800" dirty="0">
                <a:effectLst/>
                <a:latin typeface="Calibri" panose="020F0502020204030204" pitchFamily="34" charset="0"/>
                <a:ea typeface="Calibri" panose="020F0502020204030204" pitchFamily="34" charset="0"/>
                <a:cs typeface="Times New Roman" panose="02020603050405020304" pitchFamily="18" charset="0"/>
              </a:rPr>
              <a:t> (soojus-, elektri- või ka jahutusenergiana), ja </a:t>
            </a:r>
            <a:r>
              <a:rPr lang="et-EE" sz="1800" u="sng" dirty="0">
                <a:effectLst/>
                <a:latin typeface="Calibri" panose="020F0502020204030204" pitchFamily="34" charset="0"/>
                <a:ea typeface="Calibri" panose="020F0502020204030204" pitchFamily="34" charset="0"/>
                <a:cs typeface="Times New Roman" panose="02020603050405020304" pitchFamily="18" charset="0"/>
              </a:rPr>
              <a:t>nn üles- ning allavoolu toimuv</a:t>
            </a:r>
            <a:r>
              <a:rPr lang="et-EE" sz="1800" dirty="0">
                <a:effectLst/>
                <a:latin typeface="Calibri" panose="020F0502020204030204" pitchFamily="34" charset="0"/>
                <a:ea typeface="Calibri" panose="020F0502020204030204" pitchFamily="34" charset="0"/>
                <a:cs typeface="Times New Roman" panose="02020603050405020304" pitchFamily="18" charset="0"/>
              </a:rPr>
              <a:t> (tooraine, materjalid, kauba logistika). +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keskkonnasõrmejäljele tähelepanu pööramine</a:t>
            </a:r>
            <a:r>
              <a:rPr lang="et-EE" sz="1800" dirty="0">
                <a:effectLst/>
                <a:latin typeface="Calibri" panose="020F0502020204030204" pitchFamily="34" charset="0"/>
                <a:ea typeface="Calibri" panose="020F0502020204030204" pitchFamily="34" charset="0"/>
                <a:cs typeface="Times New Roman" panose="02020603050405020304" pitchFamily="18" charset="0"/>
              </a:rPr>
              <a:t>. Tarbijate ja töötajate huvi ja ootuste kasv. Nt investorid küsivad panust kestlikku arengusse ja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ökol.jalajälje</a:t>
            </a:r>
            <a:r>
              <a:rPr lang="et-EE" sz="1800" dirty="0">
                <a:effectLst/>
                <a:latin typeface="Calibri" panose="020F0502020204030204" pitchFamily="34" charset="0"/>
                <a:ea typeface="Calibri" panose="020F0502020204030204" pitchFamily="34" charset="0"/>
                <a:cs typeface="Times New Roman" panose="02020603050405020304" pitchFamily="18" charset="0"/>
              </a:rPr>
              <a:t> vähendamisse. Börsiettevõtetele on juba jätkusuutlikkuse aruandlus kehtestatud. //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Koostöö Rohetiigri</a:t>
            </a:r>
            <a:r>
              <a:rPr lang="et-EE" sz="1800" dirty="0">
                <a:effectLst/>
                <a:latin typeface="Calibri" panose="020F0502020204030204" pitchFamily="34" charset="0"/>
                <a:ea typeface="Calibri" panose="020F0502020204030204" pitchFamily="34" charset="0"/>
                <a:cs typeface="Times New Roman" panose="02020603050405020304" pitchFamily="18" charset="0"/>
              </a:rPr>
              <a:t> Akadeemiaga.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u="sng" dirty="0">
                <a:effectLst/>
                <a:latin typeface="Calibri" panose="020F0502020204030204" pitchFamily="34" charset="0"/>
                <a:ea typeface="Calibri" panose="020F0502020204030204" pitchFamily="34" charset="0"/>
                <a:cs typeface="Times New Roman" panose="02020603050405020304" pitchFamily="18" charset="0"/>
              </a:rPr>
              <a:t>Tekivad ka uued töökohad</a:t>
            </a:r>
            <a:r>
              <a:rPr lang="et-EE" sz="1800" dirty="0">
                <a:effectLst/>
                <a:latin typeface="Calibri" panose="020F0502020204030204" pitchFamily="34" charset="0"/>
                <a:ea typeface="Calibri" panose="020F0502020204030204" pitchFamily="34" charset="0"/>
                <a:cs typeface="Times New Roman" panose="02020603050405020304" pitchFamily="18" charset="0"/>
              </a:rPr>
              <a:t>, mis tegelevad süsteemselt jätkusuutlikkusega (nt lisandub kk-spetsialiste ja –juhte). Nt: ametikohad nagu: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kestliku arengu juht, ESG valdkonna juht, jätkusuutlikkuse spetsialist jne. </a:t>
            </a:r>
            <a:r>
              <a:rPr lang="et-EE" sz="1800" dirty="0">
                <a:effectLst/>
                <a:latin typeface="Calibri" panose="020F0502020204030204" pitchFamily="34" charset="0"/>
                <a:ea typeface="Calibri" panose="020F0502020204030204" pitchFamily="34" charset="0"/>
                <a:cs typeface="Times New Roman" panose="02020603050405020304" pitchFamily="18" charset="0"/>
              </a:rPr>
              <a:t>(ESG –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social</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governence</a:t>
            </a:r>
            <a:r>
              <a:rPr lang="et-EE" sz="1800" dirty="0">
                <a:effectLst/>
                <a:latin typeface="Calibri" panose="020F0502020204030204" pitchFamily="34" charset="0"/>
                <a:ea typeface="Calibri" panose="020F0502020204030204" pitchFamily="34" charset="0"/>
                <a:cs typeface="Times New Roman" panose="02020603050405020304" pitchFamily="18" charset="0"/>
              </a:rPr>
              <a:t>) e.k: </a:t>
            </a:r>
            <a:r>
              <a:rPr lang="fi-FI" sz="1800" dirty="0">
                <a:effectLst/>
                <a:latin typeface="Calibri" panose="020F0502020204030204" pitchFamily="34" charset="0"/>
                <a:ea typeface="Calibri" panose="020F0502020204030204" pitchFamily="34" charset="0"/>
                <a:cs typeface="Times New Roman" panose="02020603050405020304" pitchFamily="18" charset="0"/>
              </a:rPr>
              <a:t>KSJ </a:t>
            </a:r>
            <a:r>
              <a:rPr lang="et-EE" sz="1800" dirty="0">
                <a:effectLst/>
                <a:latin typeface="Calibri" panose="020F0502020204030204" pitchFamily="34" charset="0"/>
                <a:ea typeface="Calibri" panose="020F0502020204030204" pitchFamily="34" charset="0"/>
                <a:cs typeface="Times New Roman" panose="02020603050405020304" pitchFamily="18" charset="0"/>
              </a:rPr>
              <a:t>-</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k</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eskkonna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s</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otsiaal</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a:effectLst/>
                <a:latin typeface="Calibri" panose="020F0502020204030204" pitchFamily="34" charset="0"/>
                <a:ea typeface="Calibri" panose="020F0502020204030204" pitchFamily="34" charset="0"/>
                <a:cs typeface="Times New Roman" panose="02020603050405020304" pitchFamily="18" charset="0"/>
              </a:rPr>
              <a:t>ja</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j</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uhtimismeetmete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a:effectLst/>
                <a:latin typeface="Calibri" panose="020F0502020204030204" pitchFamily="34" charset="0"/>
                <a:ea typeface="Calibri" panose="020F0502020204030204" pitchFamily="34" charset="0"/>
                <a:cs typeface="Times New Roman" panose="02020603050405020304" pitchFamily="18" charset="0"/>
              </a:rPr>
              <a:t>valdkonna juht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1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u="sng" dirty="0">
                <a:effectLst/>
                <a:latin typeface="Calibri" panose="020F0502020204030204" pitchFamily="34" charset="0"/>
                <a:ea typeface="Calibri" panose="020F0502020204030204" pitchFamily="34" charset="0"/>
                <a:cs typeface="Times New Roman" panose="02020603050405020304" pitchFamily="18" charset="0"/>
              </a:rPr>
              <a:t>Ringmajandus:</a:t>
            </a:r>
            <a:r>
              <a:rPr lang="et-EE" sz="1800" dirty="0">
                <a:effectLst/>
                <a:latin typeface="Calibri" panose="020F0502020204030204" pitchFamily="34" charset="0"/>
                <a:ea typeface="Calibri" panose="020F0502020204030204" pitchFamily="34" charset="0"/>
                <a:cs typeface="Times New Roman" panose="02020603050405020304" pitchFamily="18" charset="0"/>
              </a:rPr>
              <a:t> Me kujutame ette ringmajandust nii, et sorteerime jäätmeid ja teeme neist uusi asju. Ka selle tegevuse peale kulub palju energiat. </a:t>
            </a:r>
            <a:r>
              <a:rPr lang="et-EE" sz="1800" b="1" dirty="0" err="1">
                <a:effectLst/>
                <a:latin typeface="Calibri" panose="020F0502020204030204" pitchFamily="34" charset="0"/>
                <a:ea typeface="Calibri" panose="020F0502020204030204" pitchFamily="34" charset="0"/>
                <a:cs typeface="Times New Roman" panose="02020603050405020304" pitchFamily="18" charset="0"/>
              </a:rPr>
              <a:t>Inseneeria</a:t>
            </a:r>
            <a:r>
              <a:rPr lang="et-EE" sz="1800" b="1" dirty="0">
                <a:effectLst/>
                <a:latin typeface="Calibri" panose="020F0502020204030204" pitchFamily="34" charset="0"/>
                <a:ea typeface="Calibri" panose="020F0502020204030204" pitchFamily="34" charset="0"/>
                <a:cs typeface="Times New Roman" panose="02020603050405020304" pitchFamily="18" charset="0"/>
              </a:rPr>
              <a:t>. Bioringmajandus. </a:t>
            </a:r>
            <a:endParaRPr lang="et-EE" sz="1100" b="1"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1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Materjalid.</a:t>
            </a:r>
            <a:r>
              <a:rPr lang="et-EE" sz="1800" dirty="0">
                <a:effectLst/>
                <a:latin typeface="Calibri" panose="020F0502020204030204" pitchFamily="34" charset="0"/>
                <a:ea typeface="Calibri" panose="020F0502020204030204" pitchFamily="34" charset="0"/>
                <a:cs typeface="Times New Roman" panose="02020603050405020304" pitchFamily="18" charset="0"/>
              </a:rPr>
              <a:t> Ringmajanduse suunas liikudes tuleb lisaks süsiniku jalajäljele pöörata tähelepanu ka kasutatavate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materjalide ja toodete </a:t>
            </a:r>
            <a:r>
              <a:rPr lang="et-EE" sz="1800" b="1" dirty="0" err="1">
                <a:effectLst/>
                <a:latin typeface="Calibri" panose="020F0502020204030204" pitchFamily="34" charset="0"/>
                <a:ea typeface="Calibri" panose="020F0502020204030204" pitchFamily="34" charset="0"/>
                <a:cs typeface="Times New Roman" panose="02020603050405020304" pitchFamily="18" charset="0"/>
              </a:rPr>
              <a:t>taaskasutatavusele</a:t>
            </a:r>
            <a:r>
              <a:rPr lang="et-EE" sz="1800" dirty="0">
                <a:effectLst/>
                <a:latin typeface="Calibri" panose="020F0502020204030204" pitchFamily="34" charset="0"/>
                <a:ea typeface="Calibri" panose="020F0502020204030204" pitchFamily="34" charset="0"/>
                <a:cs typeface="Times New Roman" panose="02020603050405020304" pitchFamily="18" charset="0"/>
              </a:rPr>
              <a:t> ning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jäätmete vähendamisele</a:t>
            </a:r>
            <a:r>
              <a:rPr lang="et-EE" sz="1100" b="1"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a:effectLst/>
                <a:latin typeface="Calibri" panose="020F0502020204030204" pitchFamily="34" charset="0"/>
                <a:ea typeface="Calibri" panose="020F0502020204030204" pitchFamily="34" charset="0"/>
                <a:cs typeface="Times New Roman" panose="02020603050405020304" pitchFamily="18" charset="0"/>
              </a:rPr>
              <a:t>Uute ja vanade materjalide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kokkusobitamine</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1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3DE11E-B6D4-40CE-8FEC-8ABF7EC70929}" type="slidenum">
              <a:rPr lang="et-EE" smtClean="0"/>
              <a:t>4</a:t>
            </a:fld>
            <a:endParaRPr lang="et-EE"/>
          </a:p>
        </p:txBody>
      </p:sp>
    </p:spTree>
    <p:extLst>
      <p:ext uri="{BB962C8B-B14F-4D97-AF65-F5344CB8AC3E}">
        <p14:creationId xmlns:p14="http://schemas.microsoft.com/office/powerpoint/2010/main" val="110948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3">
              <a:defRPr/>
            </a:pPr>
            <a:r>
              <a:rPr lang="et-EE" b="1" dirty="0">
                <a:latin typeface="+mn-lt"/>
              </a:rPr>
              <a:t>Noorte valikud muutuvad seda olulisemaks, mida vähemaks neid jääb. </a:t>
            </a:r>
            <a:r>
              <a:rPr lang="et-EE" b="1" dirty="0">
                <a:solidFill>
                  <a:schemeClr val="tx1"/>
                </a:solidFill>
                <a:latin typeface="+mn-lt"/>
              </a:rPr>
              <a:t>Yngve: Rahvastikuprognoos: nooremaid tööealisi, kuni 35-aastaseid jääb vähemaks, koolid saavad hingamist, kuna kõige väiksemad sisseastujate aastakäigud on üle elatud.</a:t>
            </a:r>
            <a:br>
              <a:rPr lang="et-EE" b="1" dirty="0">
                <a:solidFill>
                  <a:schemeClr val="tx1"/>
                </a:solidFill>
                <a:latin typeface="+mn-lt"/>
              </a:rPr>
            </a:br>
            <a:r>
              <a:rPr lang="et-EE" b="1" dirty="0">
                <a:solidFill>
                  <a:schemeClr val="tx1"/>
                </a:solidFill>
                <a:latin typeface="+mn-lt"/>
              </a:rPr>
              <a:t>Tiia:</a:t>
            </a:r>
            <a:r>
              <a:rPr lang="et-EE" b="1" dirty="0">
                <a:latin typeface="+mn-lt"/>
              </a:rPr>
              <a:t> vanemaealistele tasub panustada, sest neid on 7 aasta pärast oluliselt enam</a:t>
            </a:r>
            <a:endParaRPr lang="et-EE" sz="1200" b="1" kern="0" dirty="0">
              <a:solidFill>
                <a:schemeClr val="tx1">
                  <a:lumMod val="65000"/>
                  <a:lumOff val="35000"/>
                </a:schemeClr>
              </a:solidFill>
              <a:latin typeface="Calibri" panose="020F0502020204030204"/>
            </a:endParaRPr>
          </a:p>
          <a:p>
            <a:pPr defTabSz="914293">
              <a:defRPr/>
            </a:pPr>
            <a:r>
              <a:rPr lang="et-EE" sz="1200" b="1" kern="0" dirty="0">
                <a:solidFill>
                  <a:schemeClr val="tx1">
                    <a:lumMod val="65000"/>
                    <a:lumOff val="35000"/>
                  </a:schemeClr>
                </a:solidFill>
                <a:latin typeface="Calibri" panose="020F0502020204030204"/>
              </a:rPr>
              <a:t>0-14: -22 500</a:t>
            </a:r>
          </a:p>
          <a:p>
            <a:pPr defTabSz="914293">
              <a:defRPr/>
            </a:pPr>
            <a:r>
              <a:rPr lang="et-EE" sz="1200" b="1" kern="0" dirty="0">
                <a:solidFill>
                  <a:schemeClr val="tx1">
                    <a:lumMod val="65000"/>
                    <a:lumOff val="35000"/>
                  </a:schemeClr>
                </a:solidFill>
                <a:latin typeface="Calibri" panose="020F0502020204030204"/>
              </a:rPr>
              <a:t>(15-24: +21 000)</a:t>
            </a:r>
          </a:p>
          <a:p>
            <a:pPr defTabSz="914293">
              <a:spcAft>
                <a:spcPts val="600"/>
              </a:spcAft>
              <a:defRPr/>
            </a:pPr>
            <a:r>
              <a:rPr lang="et-EE" sz="1600" b="1" kern="0" dirty="0">
                <a:solidFill>
                  <a:schemeClr val="tx1">
                    <a:lumMod val="65000"/>
                    <a:lumOff val="35000"/>
                  </a:schemeClr>
                </a:solidFill>
                <a:latin typeface="Calibri" panose="020F0502020204030204"/>
              </a:rPr>
              <a:t>15-74: -22 500</a:t>
            </a:r>
          </a:p>
          <a:p>
            <a:pPr defTabSz="914293">
              <a:defRPr/>
            </a:pPr>
            <a:r>
              <a:rPr lang="et-EE" sz="1200" b="1" kern="0" dirty="0">
                <a:solidFill>
                  <a:schemeClr val="tx1">
                    <a:lumMod val="65000"/>
                    <a:lumOff val="35000"/>
                  </a:schemeClr>
                </a:solidFill>
                <a:latin typeface="Calibri" panose="020F0502020204030204"/>
              </a:rPr>
              <a:t>(20-64: -31 000)</a:t>
            </a:r>
          </a:p>
          <a:p>
            <a:pPr defTabSz="914293">
              <a:spcAft>
                <a:spcPts val="600"/>
              </a:spcAft>
              <a:defRPr/>
            </a:pPr>
            <a:r>
              <a:rPr lang="et-EE" sz="1600" b="1" kern="0" dirty="0">
                <a:solidFill>
                  <a:schemeClr val="tx1">
                    <a:lumMod val="65000"/>
                    <a:lumOff val="35000"/>
                  </a:schemeClr>
                </a:solidFill>
                <a:latin typeface="Calibri" panose="020F0502020204030204"/>
              </a:rPr>
              <a:t>75+: +31 000</a:t>
            </a:r>
          </a:p>
          <a:p>
            <a:pPr defTabSz="914293">
              <a:defRPr/>
            </a:pPr>
            <a:r>
              <a:rPr lang="et-EE" sz="1200" b="1" kern="0" dirty="0">
                <a:solidFill>
                  <a:schemeClr val="tx1">
                    <a:lumMod val="65000"/>
                    <a:lumOff val="35000"/>
                  </a:schemeClr>
                </a:solidFill>
                <a:latin typeface="Calibri" panose="020F0502020204030204"/>
              </a:rPr>
              <a:t>(65+: +42 000)</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18367B-7B55-4C61-A4F6-EC76906B68D6}"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04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t-EE" sz="1800" b="1">
                <a:solidFill>
                  <a:srgbClr val="4472C4"/>
                </a:solidFill>
                <a:effectLst/>
                <a:latin typeface="Calibri" panose="020F0502020204030204" pitchFamily="34" charset="0"/>
                <a:ea typeface="Calibri" panose="020F0502020204030204" pitchFamily="34" charset="0"/>
                <a:cs typeface="Arial" panose="020B0604020202020204" pitchFamily="34" charset="0"/>
              </a:rPr>
              <a:t>Uurimis- ja arendustöötajate arvu kasvutrend võimendub (kasv kiireneb):</a:t>
            </a:r>
            <a:endParaRPr lang="et-EE"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Bio- ja tervisetehnoloogiate</a:t>
            </a:r>
            <a:r>
              <a:rPr lang="et-EE" sz="1800">
                <a:effectLst/>
                <a:latin typeface="Calibri" panose="020F0502020204030204" pitchFamily="34" charset="0"/>
                <a:ea typeface="Calibri" panose="020F0502020204030204" pitchFamily="34" charset="0"/>
                <a:cs typeface="Arial" panose="020B0604020202020204" pitchFamily="34" charset="0"/>
              </a:rPr>
              <a:t> valdkonnas, kus tulevikus võiks oodata loodava lisandväärtuse suurenemist </a:t>
            </a:r>
            <a:r>
              <a:rPr lang="et-EE" sz="1800" b="1">
                <a:effectLst/>
                <a:latin typeface="Calibri" panose="020F0502020204030204" pitchFamily="34" charset="0"/>
                <a:ea typeface="Calibri" panose="020F0502020204030204" pitchFamily="34" charset="0"/>
                <a:cs typeface="Arial" panose="020B0604020202020204" pitchFamily="34" charset="0"/>
              </a:rPr>
              <a:t>teadusmahuka tootearenduse </a:t>
            </a:r>
            <a:r>
              <a:rPr lang="et-EE" sz="1800">
                <a:effectLst/>
                <a:latin typeface="Calibri" panose="020F0502020204030204" pitchFamily="34" charset="0"/>
                <a:ea typeface="Calibri" panose="020F0502020204030204" pitchFamily="34" charset="0"/>
                <a:cs typeface="Arial" panose="020B0604020202020204" pitchFamily="34" charset="0"/>
              </a:rPr>
              <a:t>toel. Vajadus uurimis- ja arendustöötajate järele on jätkuvalt kasvamas nii farmaatsia- ja keemiatööstuses kui teadus- ja arendustegevuses biotehnoloogia vallas, eeldatavalt varaseamaga võrreldes kiiremas tempos. Eeldada võib ülikoolidest lähtuva, mingi konkreetse tehnoloogia kommertsialiseerimiseks loodud n-ö </a:t>
            </a:r>
            <a:r>
              <a:rPr lang="et-EE" sz="1800" b="1" i="1" err="1">
                <a:effectLst/>
                <a:latin typeface="Calibri" panose="020F0502020204030204" pitchFamily="34" charset="0"/>
                <a:ea typeface="Calibri" panose="020F0502020204030204" pitchFamily="34" charset="0"/>
                <a:cs typeface="Arial" panose="020B0604020202020204" pitchFamily="34" charset="0"/>
              </a:rPr>
              <a:t>spin-off</a:t>
            </a:r>
            <a:r>
              <a:rPr lang="et-EE" sz="1800" b="1">
                <a:effectLst/>
                <a:latin typeface="Calibri" panose="020F0502020204030204" pitchFamily="34" charset="0"/>
                <a:ea typeface="Calibri" panose="020F0502020204030204" pitchFamily="34" charset="0"/>
                <a:cs typeface="Arial" panose="020B0604020202020204" pitchFamily="34" charset="0"/>
              </a:rPr>
              <a:t> ettevõtluse hoogustumist</a:t>
            </a:r>
            <a:r>
              <a:rPr lang="et-EE" sz="1800">
                <a:effectLst/>
                <a:latin typeface="Calibri" panose="020F0502020204030204" pitchFamily="34" charset="0"/>
                <a:ea typeface="Calibri" panose="020F0502020204030204" pitchFamily="34" charset="0"/>
                <a:cs typeface="Arial" panose="020B0604020202020204" pitchFamily="34" charset="0"/>
              </a:rPr>
              <a:t>. Lisaks võivad biotehnoloogia ja tervisevaldkonnast lähtuvad suunad, lõikudes teiste aladega, nt </a:t>
            </a:r>
            <a:r>
              <a:rPr lang="et-EE" sz="1800" b="1">
                <a:effectLst/>
                <a:latin typeface="Calibri" panose="020F0502020204030204" pitchFamily="34" charset="0"/>
                <a:ea typeface="Calibri" panose="020F0502020204030204" pitchFamily="34" charset="0"/>
                <a:cs typeface="Arial" panose="020B0604020202020204" pitchFamily="34" charset="0"/>
              </a:rPr>
              <a:t>e-tervise digilahenduste või materjaliarenduse puhul</a:t>
            </a:r>
            <a:r>
              <a:rPr lang="et-EE" sz="1800">
                <a:effectLst/>
                <a:latin typeface="Calibri" panose="020F0502020204030204" pitchFamily="34" charset="0"/>
                <a:ea typeface="Calibri" panose="020F0502020204030204" pitchFamily="34" charset="0"/>
                <a:cs typeface="Arial" panose="020B0604020202020204" pitchFamily="34" charset="0"/>
              </a:rPr>
              <a:t>, võimendada vajadust </a:t>
            </a:r>
            <a:r>
              <a:rPr lang="et-EE" sz="1800" err="1">
                <a:effectLst/>
                <a:latin typeface="Calibri" panose="020F0502020204030204" pitchFamily="34" charset="0"/>
                <a:ea typeface="Calibri" panose="020F0502020204030204" pitchFamily="34" charset="0"/>
                <a:cs typeface="Arial" panose="020B0604020202020204" pitchFamily="34" charset="0"/>
              </a:rPr>
              <a:t>eksperimentaalarendusvõimekusega</a:t>
            </a:r>
            <a:r>
              <a:rPr lang="et-EE" sz="1800">
                <a:effectLst/>
                <a:latin typeface="Calibri" panose="020F0502020204030204" pitchFamily="34" charset="0"/>
                <a:ea typeface="Calibri" panose="020F0502020204030204" pitchFamily="34" charset="0"/>
                <a:cs typeface="Arial" panose="020B0604020202020204" pitchFamily="34" charset="0"/>
              </a:rPr>
              <a:t> spetsialistide järele ka teistel elualadel. </a:t>
            </a: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Mootorsõidukite ja muude transpordivahendite tootmises</a:t>
            </a:r>
            <a:r>
              <a:rPr lang="et-EE" sz="1800">
                <a:effectLst/>
                <a:latin typeface="Calibri" panose="020F0502020204030204" pitchFamily="34" charset="0"/>
                <a:ea typeface="Calibri" panose="020F0502020204030204" pitchFamily="34" charset="0"/>
                <a:cs typeface="Arial" panose="020B0604020202020204" pitchFamily="34" charset="0"/>
              </a:rPr>
              <a:t>, kus teadmusmahukuse suurenemist veavad peamiselt arendustegevused </a:t>
            </a:r>
            <a:r>
              <a:rPr lang="et-EE" sz="1800" b="1">
                <a:effectLst/>
                <a:latin typeface="Calibri" panose="020F0502020204030204" pitchFamily="34" charset="0"/>
                <a:ea typeface="Calibri" panose="020F0502020204030204" pitchFamily="34" charset="0"/>
                <a:cs typeface="Arial" panose="020B0604020202020204" pitchFamily="34" charset="0"/>
              </a:rPr>
              <a:t>mehitamata õhusõidukite, meretranspordi ja militaarsõidukite </a:t>
            </a:r>
            <a:r>
              <a:rPr lang="et-EE" sz="1800">
                <a:effectLst/>
                <a:latin typeface="Calibri" panose="020F0502020204030204" pitchFamily="34" charset="0"/>
                <a:ea typeface="Calibri" panose="020F0502020204030204" pitchFamily="34" charset="0"/>
                <a:cs typeface="Arial" panose="020B0604020202020204" pitchFamily="34" charset="0"/>
              </a:rPr>
              <a:t>vallas. Kui pikemaajalises tagasivaates saame siin rääkida u 1% UA töötajatest kõigist tegevusalal hõivatutest, siis viimastel aastatel on nii nende absoluutarv kui osatähtsus jõudsat kasvu näidanud. </a:t>
            </a: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Nutikate ja kestlike energialahenduste valdkonnas</a:t>
            </a:r>
            <a:r>
              <a:rPr lang="et-EE" sz="1800">
                <a:effectLst/>
                <a:latin typeface="Calibri" panose="020F0502020204030204" pitchFamily="34" charset="0"/>
                <a:ea typeface="Calibri" panose="020F0502020204030204" pitchFamily="34" charset="0"/>
                <a:cs typeface="Arial" panose="020B0604020202020204" pitchFamily="34" charset="0"/>
              </a:rPr>
              <a:t>, kus EL kliimaeesmärkidest lähtuva energiapöörde kontekstis peame prognoosides arvestama üleminekuga taastuvatel allikatel põhinevale energeetikale ja sellega seonduvale salvestusvõimsuste arendamise vajadusele. Kuigi juba praegu on uurimis- ja arendustöötajate osakaal energeetikas kõrge (u 2% töötajaskonnast), leidsid eksperdid, et see võib veelgi suureneda. Lisaks peab arvestama energiavaldkonnast lähtuva mõjuga mitmete teiste alade uurimis- ja eksperimentaalarendustega seotud tööjõuvajaduses (sh elektroonika, elektriseadmete tootmine, maavarade töötlemine, toiduainetööstus jms)</a:t>
            </a: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Teisese toorme ja jäätmete </a:t>
            </a:r>
            <a:r>
              <a:rPr lang="et-EE" sz="1800" b="1" err="1">
                <a:effectLst/>
                <a:latin typeface="Calibri" panose="020F0502020204030204" pitchFamily="34" charset="0"/>
                <a:ea typeface="Calibri" panose="020F0502020204030204" pitchFamily="34" charset="0"/>
                <a:cs typeface="Arial" panose="020B0604020202020204" pitchFamily="34" charset="0"/>
              </a:rPr>
              <a:t>väärindamises</a:t>
            </a:r>
            <a:r>
              <a:rPr lang="et-EE" sz="1800">
                <a:effectLst/>
                <a:latin typeface="Calibri" panose="020F0502020204030204" pitchFamily="34" charset="0"/>
                <a:ea typeface="Calibri" panose="020F0502020204030204" pitchFamily="34" charset="0"/>
                <a:cs typeface="Arial" panose="020B0604020202020204" pitchFamily="34" charset="0"/>
              </a:rPr>
              <a:t>, kus teadus- ja arendustöö on perspektiivikas nii majanduslikust kui keskkonnahoiu aspektist. Tärkava arendussuuna olemuslik interdistsiplinaarsus tingib vältimatu vajaduse ettevõtete ja teadusasutuste tihedaks koostööks. Eeldatavasti on tegemist ka soodsa pinnasega iduettevõtetele, sh rahvusvahelise haardega ärivõimalustele, mida võimendavad EU nõuded materjalide taaskasutamisele.  </a:t>
            </a: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Maapõueressursside </a:t>
            </a:r>
            <a:r>
              <a:rPr lang="et-EE" sz="1800" b="1" err="1">
                <a:effectLst/>
                <a:latin typeface="Calibri" panose="020F0502020204030204" pitchFamily="34" charset="0"/>
                <a:ea typeface="Calibri" panose="020F0502020204030204" pitchFamily="34" charset="0"/>
                <a:cs typeface="Arial" panose="020B0604020202020204" pitchFamily="34" charset="0"/>
              </a:rPr>
              <a:t>väärindamises</a:t>
            </a:r>
            <a:r>
              <a:rPr lang="et-EE" sz="1800">
                <a:effectLst/>
                <a:latin typeface="Calibri" panose="020F0502020204030204" pitchFamily="34" charset="0"/>
                <a:ea typeface="Calibri" panose="020F0502020204030204" pitchFamily="34" charset="0"/>
                <a:cs typeface="Arial" panose="020B0604020202020204" pitchFamily="34" charset="0"/>
              </a:rPr>
              <a:t>, kus e</a:t>
            </a:r>
            <a:r>
              <a:rPr lang="et-EE" sz="1800">
                <a:effectLst/>
                <a:latin typeface="Calibri" panose="020F0502020204030204" pitchFamily="34" charset="0"/>
                <a:ea typeface="Calibri" panose="020F0502020204030204" pitchFamily="34" charset="0"/>
                <a:cs typeface="Roboto Light" panose="02000000000000000000" pitchFamily="2" charset="0"/>
              </a:rPr>
              <a:t>ksperdid nägid uurimis- ja arendustöötajate kasvavat vajadust esmajoones seoses suundadega, mis tõukuvad maailmamajanduse orienteeritusest süsinikumahukuse vähendamisele. Täpsemalt tugineb see kasvavale vajadusele elektrisõidukite ja </a:t>
            </a:r>
            <a:r>
              <a:rPr lang="et-EE" sz="1800">
                <a:effectLst/>
                <a:latin typeface="Calibri" panose="020F0502020204030204" pitchFamily="34" charset="0"/>
                <a:ea typeface="Calibri" panose="020F0502020204030204" pitchFamily="34" charset="0"/>
                <a:cs typeface="Arial" panose="020B0604020202020204" pitchFamily="34" charset="0"/>
              </a:rPr>
              <a:t>taastuvenergeetika seadmete, sh kõrgtehnoloogiliste metallide, eriti akumetallide, püsimagnetite ja </a:t>
            </a:r>
            <a:r>
              <a:rPr lang="et-EE" sz="1800" err="1">
                <a:effectLst/>
                <a:latin typeface="Calibri" panose="020F0502020204030204" pitchFamily="34" charset="0"/>
                <a:ea typeface="Calibri" panose="020F0502020204030204" pitchFamily="34" charset="0"/>
                <a:cs typeface="Arial" panose="020B0604020202020204" pitchFamily="34" charset="0"/>
              </a:rPr>
              <a:t>elektrolüüserite</a:t>
            </a:r>
            <a:r>
              <a:rPr lang="et-EE" sz="1800">
                <a:effectLst/>
                <a:latin typeface="Calibri" panose="020F0502020204030204" pitchFamily="34" charset="0"/>
                <a:ea typeface="Calibri" panose="020F0502020204030204" pitchFamily="34" charset="0"/>
                <a:cs typeface="Arial" panose="020B0604020202020204" pitchFamily="34" charset="0"/>
              </a:rPr>
              <a:t> komponentide ja nende valmistamiseks vajalike maapõueressursside järele. </a:t>
            </a: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Puidu keemilises ja mikrobioloogilises töötlemises</a:t>
            </a:r>
            <a:r>
              <a:rPr lang="et-EE" sz="1800">
                <a:effectLst/>
                <a:latin typeface="Calibri" panose="020F0502020204030204" pitchFamily="34" charset="0"/>
                <a:ea typeface="Calibri" panose="020F0502020204030204" pitchFamily="34" charset="0"/>
                <a:cs typeface="Arial" panose="020B0604020202020204" pitchFamily="34" charset="0"/>
              </a:rPr>
              <a:t>, mis peaks kõigi eelduste kohaselt kaasa tooma jõulise lisandväärtuse ja tootlikkuse kasvu. Uurimis- ja arendustöötajate vajadus ei pruugi kasvada puidu mehaanilise töötlemisega seotud tegevusaladel, vaid sellega külgnevatel aladel (tselluloosi tootmine, keemiatööstus).   </a:t>
            </a: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Keemiatööstuses, mis mängib keskset </a:t>
            </a:r>
            <a:r>
              <a:rPr lang="et-EE" sz="1800">
                <a:effectLst/>
                <a:latin typeface="Calibri" panose="020F0502020204030204" pitchFamily="34" charset="0"/>
                <a:ea typeface="Calibri" panose="020F0502020204030204" pitchFamily="34" charset="0"/>
                <a:cs typeface="Arial" panose="020B0604020202020204" pitchFamily="34" charset="0"/>
              </a:rPr>
              <a:t>rolli eranditult kõigis kohalikel ressurssidel põhinevates väärtussahelates (puit, toit, maapõu, jäätmed). Eksperdid nägid </a:t>
            </a:r>
            <a:r>
              <a:rPr lang="et-EE" sz="1800" b="1">
                <a:effectLst/>
                <a:latin typeface="Calibri" panose="020F0502020204030204" pitchFamily="34" charset="0"/>
                <a:ea typeface="Calibri" panose="020F0502020204030204" pitchFamily="34" charset="0"/>
                <a:cs typeface="Arial" panose="020B0604020202020204" pitchFamily="34" charset="0"/>
              </a:rPr>
              <a:t>UA töötajate vajaduse märkimisväärselt kiiremat kasvu võrreldes senisega</a:t>
            </a:r>
            <a:r>
              <a:rPr lang="et-EE" sz="1800">
                <a:effectLst/>
                <a:latin typeface="Calibri" panose="020F0502020204030204" pitchFamily="34" charset="0"/>
                <a:ea typeface="Calibri" panose="020F0502020204030204" pitchFamily="34" charset="0"/>
                <a:cs typeface="Arial" panose="020B0604020202020204" pitchFamily="34" charset="0"/>
              </a:rPr>
              <a:t> seoses laia ringi arenevate suundadega  (nt  haruldaste muldmetallide, põlevkivi, puidu keemiline töötlemine; plastijäätmete ümbertöötlemine, nanomaterjalid; keskkonnasõbralikumad tarbe- ning tööstuskemikaalid).  Keemiline töötlemine </a:t>
            </a:r>
            <a:r>
              <a:rPr lang="et-EE" sz="1800">
                <a:solidFill>
                  <a:srgbClr val="000000"/>
                </a:solidFill>
                <a:effectLst/>
                <a:latin typeface="Calibri" panose="020F0502020204030204" pitchFamily="34" charset="0"/>
                <a:ea typeface="Calibri" panose="020F0502020204030204" pitchFamily="34" charset="0"/>
                <a:cs typeface="Arial" panose="020B0604020202020204" pitchFamily="34" charset="0"/>
              </a:rPr>
              <a:t>võimaldab anda toorainele ja materjalidele oluliselt kõrgemat väärtust võrreldes mehaanilise töötlemisega. </a:t>
            </a:r>
            <a:endParaRPr lang="et-EE"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et-EE" sz="1800" b="1">
                <a:solidFill>
                  <a:srgbClr val="4472C4"/>
                </a:solidFill>
                <a:effectLst/>
                <a:latin typeface="Calibri" panose="020F0502020204030204" pitchFamily="34" charset="0"/>
                <a:ea typeface="Calibri" panose="020F0502020204030204" pitchFamily="34" charset="0"/>
                <a:cs typeface="Arial" panose="020B0604020202020204" pitchFamily="34" charset="0"/>
              </a:rPr>
              <a:t>Uurimis- ja arendustöötajate arv jätkab kasvamist senises tempos:</a:t>
            </a:r>
            <a:endParaRPr lang="et-EE"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et-EE" sz="1800" b="1">
                <a:effectLst/>
                <a:latin typeface="Calibri" panose="020F0502020204030204" pitchFamily="34" charset="0"/>
                <a:ea typeface="Calibri" panose="020F0502020204030204" pitchFamily="34" charset="0"/>
                <a:cs typeface="Arial" panose="020B0604020202020204" pitchFamily="34" charset="0"/>
              </a:rPr>
              <a:t>Elektroonikas ja elektriseadmete tootmises, kus e</a:t>
            </a:r>
            <a:r>
              <a:rPr lang="et-EE" sz="1800">
                <a:solidFill>
                  <a:srgbClr val="000000"/>
                </a:solidFill>
                <a:effectLst/>
                <a:latin typeface="Calibri" panose="020F0502020204030204" pitchFamily="34" charset="0"/>
                <a:ea typeface="Calibri" panose="020F0502020204030204" pitchFamily="34" charset="0"/>
                <a:cs typeface="Arial" panose="020B0604020202020204" pitchFamily="34" charset="0"/>
              </a:rPr>
              <a:t>ttevõtjate avatus potentsiaalsetele arendusprojektidele lubab oletada, et vajadus uurimis- ja arendustöötajate järele suureneb jätkuvalt, eeldatavalt senises tempos. Innovatsiooniliidritel näeme elektroonikas tegevusalade võrdluses kõige kõrgemat UA töötajate osatähtsust (26% töötajaskonnast), mis lubab oletada, et ka Eesti ettevõtetel (3,6%-</a:t>
            </a:r>
            <a:r>
              <a:rPr lang="et-EE" sz="1800" err="1">
                <a:solidFill>
                  <a:srgbClr val="000000"/>
                </a:solidFill>
                <a:effectLst/>
                <a:latin typeface="Calibri" panose="020F0502020204030204" pitchFamily="34" charset="0"/>
                <a:ea typeface="Calibri" panose="020F0502020204030204" pitchFamily="34" charset="0"/>
                <a:cs typeface="Arial" panose="020B0604020202020204" pitchFamily="34" charset="0"/>
              </a:rPr>
              <a:t>ga</a:t>
            </a:r>
            <a:r>
              <a:rPr lang="et-EE" sz="1800">
                <a:solidFill>
                  <a:srgbClr val="000000"/>
                </a:solidFill>
                <a:effectLst/>
                <a:latin typeface="Calibri" panose="020F0502020204030204" pitchFamily="34" charset="0"/>
                <a:ea typeface="Calibri" panose="020F0502020204030204" pitchFamily="34" charset="0"/>
                <a:cs typeface="Arial" panose="020B0604020202020204" pitchFamily="34" charset="0"/>
              </a:rPr>
              <a:t> töötajaskonnast) on veel küllalt kasvuruumi.     </a:t>
            </a:r>
            <a:endParaRPr lang="et-EE"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et-EE" sz="1800" b="1" err="1">
                <a:effectLst/>
                <a:latin typeface="Calibri" panose="020F0502020204030204" pitchFamily="34" charset="0"/>
                <a:ea typeface="Calibri" panose="020F0502020204030204" pitchFamily="34" charset="0"/>
                <a:cs typeface="Arial" panose="020B0604020202020204" pitchFamily="34" charset="0"/>
              </a:rPr>
              <a:t>IKT-s</a:t>
            </a:r>
            <a:r>
              <a:rPr lang="et-EE" sz="1800">
                <a:effectLst/>
                <a:latin typeface="Calibri" panose="020F0502020204030204" pitchFamily="34" charset="0"/>
                <a:ea typeface="Calibri" panose="020F0502020204030204" pitchFamily="34" charset="0"/>
                <a:cs typeface="Arial" panose="020B0604020202020204" pitchFamily="34" charset="0"/>
              </a:rPr>
              <a:t>, kus senine UA töötajate kasv on olnud teiste tegevusaladega võrreldes märkimisväärselt suurem. Ekspertide hinnangul võib senine kasv mõnevõrra aeglustuda seoses investeeringute vähenemisega iduettevõtlusesse. </a:t>
            </a:r>
            <a:r>
              <a:rPr lang="et-EE" sz="1800" b="1">
                <a:effectLst/>
                <a:latin typeface="Calibri" panose="020F0502020204030204" pitchFamily="34" charset="0"/>
                <a:ea typeface="Calibri" panose="020F0502020204030204" pitchFamily="34" charset="0"/>
                <a:cs typeface="Arial" panose="020B0604020202020204" pitchFamily="34" charset="0"/>
              </a:rPr>
              <a:t>Infoalases tegevuses </a:t>
            </a:r>
            <a:r>
              <a:rPr lang="et-EE" sz="1800">
                <a:effectLst/>
                <a:latin typeface="Calibri" panose="020F0502020204030204" pitchFamily="34" charset="0"/>
                <a:ea typeface="Calibri" panose="020F0502020204030204" pitchFamily="34" charset="0"/>
                <a:cs typeface="Arial" panose="020B0604020202020204" pitchFamily="34" charset="0"/>
              </a:rPr>
              <a:t>(</a:t>
            </a:r>
            <a:r>
              <a:rPr lang="et-EE" sz="1800" b="1">
                <a:effectLst/>
                <a:latin typeface="Calibri" panose="020F0502020204030204" pitchFamily="34" charset="0"/>
                <a:ea typeface="Calibri" panose="020F0502020204030204" pitchFamily="34" charset="0"/>
                <a:cs typeface="Arial" panose="020B0604020202020204" pitchFamily="34" charset="0"/>
              </a:rPr>
              <a:t>veebimajutus, portaalid, andmetöötlus</a:t>
            </a:r>
            <a:r>
              <a:rPr lang="et-EE" sz="1800">
                <a:effectLst/>
                <a:latin typeface="Calibri" panose="020F0502020204030204" pitchFamily="34" charset="0"/>
                <a:ea typeface="Calibri" panose="020F0502020204030204" pitchFamily="34" charset="0"/>
                <a:cs typeface="Arial" panose="020B0604020202020204" pitchFamily="34" charset="0"/>
              </a:rPr>
              <a:t>) ümbritseb prognoosi suur määramatus – ühelt poolt globaalsetest turuliidritest lähtuv konsolideerumissurve (mis võib tähendada UA tegevuse Eestist välja liikumist), teisalt võimalikud </a:t>
            </a:r>
            <a:r>
              <a:rPr lang="et-EE" sz="1800" err="1">
                <a:effectLst/>
                <a:latin typeface="Calibri" panose="020F0502020204030204" pitchFamily="34" charset="0"/>
                <a:ea typeface="Calibri" panose="020F0502020204030204" pitchFamily="34" charset="0"/>
                <a:cs typeface="Arial" panose="020B0604020202020204" pitchFamily="34" charset="0"/>
              </a:rPr>
              <a:t>protektsionistlikud</a:t>
            </a:r>
            <a:r>
              <a:rPr lang="et-EE" sz="1800">
                <a:effectLst/>
                <a:latin typeface="Calibri" panose="020F0502020204030204" pitchFamily="34" charset="0"/>
                <a:ea typeface="Calibri" panose="020F0502020204030204" pitchFamily="34" charset="0"/>
                <a:cs typeface="Arial" panose="020B0604020202020204" pitchFamily="34" charset="0"/>
              </a:rPr>
              <a:t> meetmed ja andmetöötlusega seonduv potentsiaalne arendusvajadus eri elualadel.   </a:t>
            </a:r>
          </a:p>
          <a:p>
            <a:endParaRPr lang="et-EE"/>
          </a:p>
          <a:p>
            <a:endParaRPr lang="et-EE"/>
          </a:p>
          <a:p>
            <a:endParaRPr lang="et-EE"/>
          </a:p>
          <a:p>
            <a:pPr>
              <a:defRPr/>
            </a:pPr>
            <a:r>
              <a:rPr lang="et-EE" sz="1800" b="1">
                <a:solidFill>
                  <a:srgbClr val="4472C4"/>
                </a:solidFill>
                <a:effectLst/>
                <a:latin typeface="Calibri"/>
                <a:ea typeface="Calibri" panose="020F0502020204030204" pitchFamily="34" charset="0"/>
                <a:cs typeface="Calibri"/>
              </a:rPr>
              <a:t>Kohaliku toorme </a:t>
            </a:r>
            <a:r>
              <a:rPr lang="et-EE" sz="1800" b="1" err="1">
                <a:solidFill>
                  <a:srgbClr val="4472C4"/>
                </a:solidFill>
                <a:effectLst/>
                <a:latin typeface="Calibri"/>
                <a:ea typeface="Calibri" panose="020F0502020204030204" pitchFamily="34" charset="0"/>
                <a:cs typeface="Calibri"/>
              </a:rPr>
              <a:t>väärindamisega</a:t>
            </a:r>
            <a:r>
              <a:rPr lang="et-EE" sz="1800" b="1">
                <a:solidFill>
                  <a:srgbClr val="4472C4"/>
                </a:solidFill>
                <a:effectLst/>
                <a:latin typeface="Calibri"/>
                <a:ea typeface="Calibri" panose="020F0502020204030204" pitchFamily="34" charset="0"/>
                <a:cs typeface="Calibri"/>
              </a:rPr>
              <a:t> seotud tegevusaladel (nt toit) oleks tootlikkuse mahajäämuse ületamiseks esmajoones vajalik automatiseerimise-digitaliseerimise ümber koonduv protsessiinnovatsioon, mis võiks ühtlasi luua paremaid eeldusi ka </a:t>
            </a:r>
            <a:r>
              <a:rPr lang="et-EE" sz="1800" b="1" err="1">
                <a:solidFill>
                  <a:srgbClr val="4472C4"/>
                </a:solidFill>
                <a:effectLst/>
                <a:latin typeface="Calibri"/>
                <a:ea typeface="Calibri" panose="020F0502020204030204" pitchFamily="34" charset="0"/>
                <a:cs typeface="Calibri"/>
              </a:rPr>
              <a:t>eksperimentaalarendusvõimaluste</a:t>
            </a:r>
            <a:r>
              <a:rPr lang="et-EE" sz="1800" b="1">
                <a:solidFill>
                  <a:srgbClr val="4472C4"/>
                </a:solidFill>
                <a:effectLst/>
                <a:latin typeface="Calibri"/>
                <a:ea typeface="Calibri" panose="020F0502020204030204" pitchFamily="34" charset="0"/>
                <a:cs typeface="Calibri"/>
              </a:rPr>
              <a:t> laiendamiseks (nt seonduvalt</a:t>
            </a:r>
            <a:r>
              <a:rPr lang="et-EE" sz="1800" b="1">
                <a:solidFill>
                  <a:srgbClr val="4472C4"/>
                </a:solidFill>
                <a:latin typeface="Calibri"/>
                <a:ea typeface="Calibri" panose="020F0502020204030204" pitchFamily="34" charset="0"/>
                <a:cs typeface="Calibri"/>
              </a:rPr>
              <a:t> </a:t>
            </a:r>
            <a:r>
              <a:rPr lang="et-EE" sz="1800" b="1">
                <a:solidFill>
                  <a:srgbClr val="4472C4"/>
                </a:solidFill>
                <a:effectLst/>
                <a:latin typeface="Calibri"/>
                <a:ea typeface="Calibri" panose="020F0502020204030204" pitchFamily="34" charset="0"/>
                <a:cs typeface="Calibri"/>
              </a:rPr>
              <a:t> andmetöötluse, energiasäästu, mõõtmistehnoloogiate, jääkide taaskasutustehnoloogiatega jms)</a:t>
            </a:r>
            <a:r>
              <a:rPr lang="et-EE" sz="1800" b="1">
                <a:solidFill>
                  <a:srgbClr val="4472C4"/>
                </a:solidFill>
                <a:latin typeface="Calibri"/>
                <a:ea typeface="Calibri" panose="020F0502020204030204" pitchFamily="34" charset="0"/>
                <a:cs typeface="Calibri"/>
              </a:rPr>
              <a:t> </a:t>
            </a:r>
            <a:r>
              <a:rPr lang="et-EE" sz="1800" b="1">
                <a:solidFill>
                  <a:srgbClr val="4472C4"/>
                </a:solidFill>
                <a:effectLst/>
                <a:latin typeface="Calibri"/>
                <a:ea typeface="Calibri" panose="020F0502020204030204" pitchFamily="34" charset="0"/>
                <a:cs typeface="Calibri"/>
              </a:rPr>
              <a:t> nii protsessi- kui tootearenduse suunal.</a:t>
            </a:r>
            <a:endParaRPr lang="en-US" sz="1800">
              <a:effectLst/>
              <a:latin typeface="Calibri"/>
              <a:ea typeface="Calibri" panose="020F0502020204030204" pitchFamily="34" charset="0"/>
              <a:cs typeface="Calibri"/>
            </a:endParaRPr>
          </a:p>
          <a:p>
            <a:endParaRPr lang="et-EE">
              <a:cs typeface="Calibri"/>
            </a:endParaRPr>
          </a:p>
          <a:p>
            <a:r>
              <a:rPr lang="en-US" err="1">
                <a:cs typeface="Calibri"/>
              </a:rPr>
              <a:t>Ettepanek</a:t>
            </a:r>
            <a:r>
              <a:rPr lang="et-EE" err="1">
                <a:cs typeface="Calibri"/>
              </a:rPr>
              <a:t>ud</a:t>
            </a:r>
            <a:r>
              <a:rPr lang="en-US">
                <a:cs typeface="Calibri"/>
              </a:rPr>
              <a:t>:</a:t>
            </a:r>
          </a:p>
          <a:p>
            <a:pPr marL="285750" indent="-285750">
              <a:buFont typeface="Arial"/>
              <a:buChar char="•"/>
            </a:pPr>
            <a:r>
              <a:rPr lang="et"/>
              <a:t>MKMil  ja HTMil toetada (prognoosiga kaetud) teadmusmahukuse kasvupotentsiaaliga tegevusaladel </a:t>
            </a:r>
            <a:r>
              <a:rPr lang="et" b="1"/>
              <a:t>uurimis- ja arendusvõimekusega välistööjõu kättesaadavust</a:t>
            </a:r>
            <a:r>
              <a:rPr lang="et"/>
              <a:t>, kavandades selleks tegevusi uurimis- ja arendustöötajate, akadeemiliste töötajate, välisüliõpilaste Eestisse meelitamiseks ja nende kohanemise toetamiseks, et tuua parimat teadmist eeskujuriikidest  (nt „Work in Estonia“ vms). </a:t>
            </a:r>
            <a:endParaRPr lang="en-US"/>
          </a:p>
          <a:p>
            <a:endParaRPr lang="et-EE"/>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a:effectLst/>
                <a:latin typeface="Calibri" panose="020F0502020204030204" pitchFamily="34" charset="0"/>
                <a:ea typeface="Calibri" panose="020F0502020204030204" pitchFamily="34" charset="0"/>
                <a:cs typeface="Arial" panose="020B0604020202020204" pitchFamily="34" charset="0"/>
              </a:rPr>
              <a:t>Haridus- ja Teadusministeerium (HTM) koostöös Majandus- ja Kommunikatsiooniministeeriumiga (MKM) leiavad lahendused, et toetada </a:t>
            </a:r>
            <a:r>
              <a:rPr lang="et-EE" sz="1800" b="1">
                <a:effectLst/>
                <a:latin typeface="Calibri" panose="020F0502020204030204" pitchFamily="34" charset="0"/>
                <a:ea typeface="Calibri" panose="020F0502020204030204" pitchFamily="34" charset="0"/>
                <a:cs typeface="Arial" panose="020B0604020202020204" pitchFamily="34" charset="0"/>
              </a:rPr>
              <a:t>uurimis- ja arendustegevusalaseid mentorprogramme</a:t>
            </a:r>
            <a:r>
              <a:rPr lang="et-EE" sz="1800">
                <a:effectLst/>
                <a:latin typeface="Calibri" panose="020F0502020204030204" pitchFamily="34" charset="0"/>
                <a:ea typeface="Calibri" panose="020F0502020204030204" pitchFamily="34" charset="0"/>
                <a:cs typeface="Arial" panose="020B0604020202020204" pitchFamily="34" charset="0"/>
              </a:rPr>
              <a:t>  (prognoosiga kaetud) teadmusmahukuse kasvupotentsiaaliga tegevusalade ettevõtetele sarnaselt </a:t>
            </a:r>
            <a:r>
              <a:rPr lang="et-EE" sz="1800" err="1">
                <a:effectLst/>
                <a:latin typeface="Calibri" panose="020F0502020204030204" pitchFamily="34" charset="0"/>
                <a:ea typeface="Calibri" panose="020F0502020204030204" pitchFamily="34" charset="0"/>
                <a:cs typeface="Arial" panose="020B0604020202020204" pitchFamily="34" charset="0"/>
              </a:rPr>
              <a:t>EASi</a:t>
            </a:r>
            <a:r>
              <a:rPr lang="et-EE" sz="1800">
                <a:effectLst/>
                <a:latin typeface="Calibri" panose="020F0502020204030204" pitchFamily="34" charset="0"/>
                <a:ea typeface="Calibri" panose="020F0502020204030204" pitchFamily="34" charset="0"/>
                <a:cs typeface="Arial" panose="020B0604020202020204" pitchFamily="34" charset="0"/>
              </a:rPr>
              <a:t> programmidega digitaliseerimise meistriklass, disaini meistriklass (piiratud aeg, kohustuslik meeskonna kaasamine, toote/teenuse prototüübi kaitsmine jm).</a:t>
            </a:r>
          </a:p>
          <a:p>
            <a:endParaRPr lang="et-EE"/>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err="1">
                <a:effectLst/>
                <a:latin typeface="Calibri" panose="020F0502020204030204" pitchFamily="34" charset="0"/>
                <a:ea typeface="Calibri" panose="020F0502020204030204" pitchFamily="34" charset="0"/>
                <a:cs typeface="Times New Roman" panose="02020603050405020304" pitchFamily="18" charset="0"/>
              </a:rPr>
              <a:t>MKMil</a:t>
            </a:r>
            <a:r>
              <a:rPr lang="et-EE" sz="1800">
                <a:effectLst/>
                <a:latin typeface="Calibri" panose="020F0502020204030204" pitchFamily="34" charset="0"/>
                <a:ea typeface="Calibri" panose="020F0502020204030204" pitchFamily="34" charset="0"/>
                <a:cs typeface="Times New Roman" panose="02020603050405020304" pitchFamily="18" charset="0"/>
              </a:rPr>
              <a:t> motiveerida </a:t>
            </a:r>
            <a:r>
              <a:rPr lang="et-EE" sz="1800">
                <a:effectLst/>
                <a:latin typeface="Calibri" panose="020F0502020204030204" pitchFamily="34" charset="0"/>
                <a:ea typeface="Calibri" panose="020F0502020204030204" pitchFamily="34" charset="0"/>
                <a:cs typeface="Arial" panose="020B0604020202020204" pitchFamily="34" charset="0"/>
              </a:rPr>
              <a:t>(prognoosiga kaetud) teadmusmahukuse kasvupotentsiaaliga tegevusalade </a:t>
            </a:r>
            <a:r>
              <a:rPr lang="et-EE" sz="1800">
                <a:effectLst/>
                <a:latin typeface="Calibri" panose="020F0502020204030204" pitchFamily="34" charset="0"/>
                <a:ea typeface="Calibri" panose="020F0502020204030204" pitchFamily="34" charset="0"/>
                <a:cs typeface="Times New Roman" panose="02020603050405020304" pitchFamily="18" charset="0"/>
              </a:rPr>
              <a:t>ettevõtteid </a:t>
            </a:r>
            <a:r>
              <a:rPr lang="et-EE" sz="1800" b="1">
                <a:effectLst/>
                <a:latin typeface="Calibri" panose="020F0502020204030204" pitchFamily="34" charset="0"/>
                <a:ea typeface="Calibri" panose="020F0502020204030204" pitchFamily="34" charset="0"/>
                <a:cs typeface="Times New Roman" panose="02020603050405020304" pitchFamily="18" charset="0"/>
              </a:rPr>
              <a:t>koostööle rakendusuuringu arenduskeskusega, sh </a:t>
            </a:r>
            <a:r>
              <a:rPr lang="et-EE" sz="1800">
                <a:effectLst/>
                <a:latin typeface="Calibri" panose="020F0502020204030204" pitchFamily="34" charset="0"/>
                <a:ea typeface="Calibri" panose="020F0502020204030204" pitchFamily="34" charset="0"/>
                <a:cs typeface="Calibri" panose="020F0502020204030204" pitchFamily="34" charset="0"/>
              </a:rPr>
              <a:t>suundades, kus teistel riikidel edumaa puudub (nt spetsiifilistes jäätmete väärindamise tehnoloogiates).</a:t>
            </a:r>
            <a:endParaRPr lang="et-EE" sz="1800">
              <a:effectLst/>
              <a:latin typeface="Calibri" panose="020F0502020204030204" pitchFamily="34" charset="0"/>
              <a:ea typeface="Calibri" panose="020F0502020204030204" pitchFamily="34" charset="0"/>
              <a:cs typeface="Arial" panose="020B0604020202020204" pitchFamily="34" charset="0"/>
            </a:endParaRPr>
          </a:p>
          <a:p>
            <a:endParaRPr lang="et-EE"/>
          </a:p>
        </p:txBody>
      </p:sp>
      <p:sp>
        <p:nvSpPr>
          <p:cNvPr id="4" name="Slide Number Placeholder 3"/>
          <p:cNvSpPr>
            <a:spLocks noGrp="1"/>
          </p:cNvSpPr>
          <p:nvPr>
            <p:ph type="sldNum" sz="quarter" idx="5"/>
          </p:nvPr>
        </p:nvSpPr>
        <p:spPr/>
        <p:txBody>
          <a:bodyPr/>
          <a:lstStyle/>
          <a:p>
            <a:fld id="{265C4E45-7C18-4364-9DA7-3DAB1A3F582D}" type="slidenum">
              <a:rPr lang="et-EE" smtClean="0"/>
              <a:t>8</a:t>
            </a:fld>
            <a:endParaRPr lang="et-EE"/>
          </a:p>
        </p:txBody>
      </p:sp>
    </p:spTree>
    <p:extLst>
      <p:ext uri="{BB962C8B-B14F-4D97-AF65-F5344CB8AC3E}">
        <p14:creationId xmlns:p14="http://schemas.microsoft.com/office/powerpoint/2010/main" val="353796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Üldoskustest</a:t>
            </a:r>
            <a:r>
              <a:rPr lang="en-GB" dirty="0"/>
              <a:t> </a:t>
            </a:r>
            <a:r>
              <a:rPr lang="en-GB" dirty="0" err="1"/>
              <a:t>ehk</a:t>
            </a:r>
            <a:r>
              <a:rPr lang="en-GB" dirty="0"/>
              <a:t> </a:t>
            </a:r>
            <a:r>
              <a:rPr lang="en-GB" dirty="0" err="1"/>
              <a:t>valdkonnaülestest</a:t>
            </a:r>
            <a:r>
              <a:rPr lang="en-GB" dirty="0"/>
              <a:t> </a:t>
            </a:r>
            <a:r>
              <a:rPr lang="en-GB" dirty="0" err="1"/>
              <a:t>oskustest</a:t>
            </a:r>
            <a:r>
              <a:rPr lang="en-GB" dirty="0"/>
              <a:t> on </a:t>
            </a:r>
            <a:r>
              <a:rPr lang="en-GB" dirty="0" err="1"/>
              <a:t>räägitud</a:t>
            </a:r>
            <a:r>
              <a:rPr lang="en-GB" dirty="0"/>
              <a:t> juba </a:t>
            </a:r>
            <a:r>
              <a:rPr lang="en-GB" dirty="0" err="1"/>
              <a:t>mõnda</a:t>
            </a:r>
            <a:r>
              <a:rPr lang="en-GB" dirty="0"/>
              <a:t> </a:t>
            </a:r>
            <a:r>
              <a:rPr lang="en-GB" dirty="0" err="1"/>
              <a:t>aega</a:t>
            </a:r>
            <a:r>
              <a:rPr lang="en-GB" dirty="0"/>
              <a:t>. </a:t>
            </a:r>
            <a:r>
              <a:rPr lang="en-GB" dirty="0" err="1"/>
              <a:t>Küll</a:t>
            </a:r>
            <a:r>
              <a:rPr lang="en-GB" dirty="0"/>
              <a:t> aga on</a:t>
            </a:r>
          </a:p>
          <a:p>
            <a:r>
              <a:rPr lang="en-GB" dirty="0" err="1"/>
              <a:t>muutunud</a:t>
            </a:r>
            <a:r>
              <a:rPr lang="en-GB" dirty="0"/>
              <a:t> </a:t>
            </a:r>
            <a:r>
              <a:rPr lang="en-GB" dirty="0" err="1"/>
              <a:t>ajas</a:t>
            </a:r>
            <a:r>
              <a:rPr lang="en-GB" dirty="0"/>
              <a:t> see, </a:t>
            </a:r>
            <a:r>
              <a:rPr lang="en-GB" dirty="0" err="1"/>
              <a:t>kuidas</a:t>
            </a:r>
            <a:r>
              <a:rPr lang="en-GB" dirty="0"/>
              <a:t> </a:t>
            </a:r>
            <a:r>
              <a:rPr lang="en-GB" dirty="0" err="1"/>
              <a:t>üldoskusi</a:t>
            </a:r>
            <a:r>
              <a:rPr lang="en-GB" dirty="0"/>
              <a:t> </a:t>
            </a:r>
            <a:r>
              <a:rPr lang="en-GB" dirty="0" err="1"/>
              <a:t>käsitletakse</a:t>
            </a:r>
            <a:r>
              <a:rPr lang="en-GB" dirty="0"/>
              <a:t> </a:t>
            </a:r>
            <a:r>
              <a:rPr lang="en-GB" dirty="0" err="1"/>
              <a:t>ja</a:t>
            </a:r>
            <a:r>
              <a:rPr lang="en-GB" dirty="0"/>
              <a:t> </a:t>
            </a:r>
            <a:r>
              <a:rPr lang="en-GB" dirty="0" err="1"/>
              <a:t>milliseid</a:t>
            </a:r>
            <a:r>
              <a:rPr lang="en-GB" dirty="0"/>
              <a:t> </a:t>
            </a:r>
            <a:r>
              <a:rPr lang="en-GB" dirty="0" err="1"/>
              <a:t>üldoskusi</a:t>
            </a:r>
            <a:r>
              <a:rPr lang="en-GB" dirty="0"/>
              <a:t> </a:t>
            </a:r>
            <a:r>
              <a:rPr lang="en-GB" dirty="0" err="1"/>
              <a:t>kõige</a:t>
            </a:r>
            <a:r>
              <a:rPr lang="en-GB" dirty="0"/>
              <a:t> </a:t>
            </a:r>
            <a:r>
              <a:rPr lang="en-GB" dirty="0" err="1"/>
              <a:t>tähtsamaks</a:t>
            </a:r>
            <a:endParaRPr lang="en-GB" dirty="0"/>
          </a:p>
          <a:p>
            <a:r>
              <a:rPr lang="en-GB" dirty="0" err="1"/>
              <a:t>peetakse</a:t>
            </a:r>
            <a:r>
              <a:rPr lang="en-GB" dirty="0"/>
              <a:t>.</a:t>
            </a:r>
            <a:r>
              <a:rPr lang="et-EE" dirty="0"/>
              <a:t> Aga mis õige on </a:t>
            </a:r>
            <a:r>
              <a:rPr lang="et-EE" dirty="0" err="1"/>
              <a:t>üldoskused</a:t>
            </a:r>
            <a:r>
              <a:rPr lang="et-EE" dirty="0"/>
              <a:t>?</a:t>
            </a:r>
          </a:p>
          <a:p>
            <a:endParaRPr lang="et-EE" dirty="0"/>
          </a:p>
          <a:p>
            <a:r>
              <a:rPr lang="en-GB" dirty="0"/>
              <a:t>Selleks, et </a:t>
            </a:r>
            <a:r>
              <a:rPr lang="en-GB" dirty="0" err="1"/>
              <a:t>vastata</a:t>
            </a:r>
            <a:r>
              <a:rPr lang="en-GB" dirty="0"/>
              <a:t> </a:t>
            </a:r>
            <a:r>
              <a:rPr lang="en-GB" dirty="0" err="1"/>
              <a:t>küsimusele</a:t>
            </a:r>
            <a:r>
              <a:rPr lang="en-GB" dirty="0"/>
              <a:t>, mis on </a:t>
            </a:r>
            <a:r>
              <a:rPr lang="en-GB" dirty="0" err="1"/>
              <a:t>üldoskus</a:t>
            </a:r>
            <a:r>
              <a:rPr lang="en-GB" dirty="0"/>
              <a:t>, peaks </a:t>
            </a:r>
            <a:r>
              <a:rPr lang="en-GB" dirty="0" err="1"/>
              <a:t>alustama</a:t>
            </a:r>
            <a:r>
              <a:rPr lang="en-GB" dirty="0"/>
              <a:t> </a:t>
            </a:r>
            <a:r>
              <a:rPr lang="en-GB" dirty="0" err="1"/>
              <a:t>oskuse</a:t>
            </a:r>
            <a:r>
              <a:rPr lang="en-GB" dirty="0"/>
              <a:t> </a:t>
            </a:r>
            <a:r>
              <a:rPr lang="en-GB" dirty="0" err="1"/>
              <a:t>definitsioonist</a:t>
            </a:r>
            <a:r>
              <a:rPr lang="en-GB" dirty="0"/>
              <a:t>.</a:t>
            </a:r>
          </a:p>
          <a:p>
            <a:r>
              <a:rPr lang="en-GB" dirty="0" err="1"/>
              <a:t>Oskus</a:t>
            </a:r>
            <a:r>
              <a:rPr lang="en-GB" dirty="0"/>
              <a:t> on </a:t>
            </a:r>
            <a:r>
              <a:rPr lang="en-GB" dirty="0" err="1"/>
              <a:t>võime</a:t>
            </a:r>
            <a:r>
              <a:rPr lang="en-GB" dirty="0"/>
              <a:t> </a:t>
            </a:r>
            <a:r>
              <a:rPr lang="en-GB" dirty="0" err="1"/>
              <a:t>sihipärast</a:t>
            </a:r>
            <a:r>
              <a:rPr lang="en-GB" dirty="0"/>
              <a:t> </a:t>
            </a:r>
            <a:r>
              <a:rPr lang="en-GB" dirty="0" err="1"/>
              <a:t>tegevust</a:t>
            </a:r>
            <a:r>
              <a:rPr lang="en-GB" dirty="0"/>
              <a:t> </a:t>
            </a:r>
            <a:r>
              <a:rPr lang="en-GB" dirty="0" err="1"/>
              <a:t>planeerida</a:t>
            </a:r>
            <a:r>
              <a:rPr lang="en-GB" dirty="0"/>
              <a:t> </a:t>
            </a:r>
            <a:r>
              <a:rPr lang="en-GB" dirty="0" err="1"/>
              <a:t>ja</a:t>
            </a:r>
            <a:r>
              <a:rPr lang="en-GB" dirty="0"/>
              <a:t> </a:t>
            </a:r>
            <a:r>
              <a:rPr lang="en-GB" dirty="0" err="1"/>
              <a:t>ellu</a:t>
            </a:r>
            <a:r>
              <a:rPr lang="en-GB" dirty="0"/>
              <a:t> </a:t>
            </a:r>
            <a:r>
              <a:rPr lang="en-GB" dirty="0" err="1"/>
              <a:t>viia</a:t>
            </a:r>
            <a:r>
              <a:rPr lang="en-GB" dirty="0"/>
              <a:t>. </a:t>
            </a:r>
            <a:r>
              <a:rPr lang="en-GB" dirty="0" err="1"/>
              <a:t>Oskuse</a:t>
            </a:r>
            <a:r>
              <a:rPr lang="en-GB" dirty="0"/>
              <a:t> </a:t>
            </a:r>
            <a:r>
              <a:rPr lang="en-GB" dirty="0" err="1"/>
              <a:t>rakendamise</a:t>
            </a:r>
            <a:r>
              <a:rPr lang="en-GB" dirty="0"/>
              <a:t> </a:t>
            </a:r>
            <a:r>
              <a:rPr lang="en-GB" dirty="0" err="1"/>
              <a:t>käigus</a:t>
            </a:r>
            <a:endParaRPr lang="en-GB" dirty="0"/>
          </a:p>
          <a:p>
            <a:r>
              <a:rPr lang="en-GB" dirty="0" err="1"/>
              <a:t>kasutatakse</a:t>
            </a:r>
            <a:r>
              <a:rPr lang="en-GB" dirty="0"/>
              <a:t> </a:t>
            </a:r>
            <a:r>
              <a:rPr lang="en-GB" dirty="0" err="1"/>
              <a:t>erinevaid</a:t>
            </a:r>
            <a:r>
              <a:rPr lang="en-GB" dirty="0"/>
              <a:t> </a:t>
            </a:r>
            <a:r>
              <a:rPr lang="en-GB" dirty="0" err="1"/>
              <a:t>teadmisi</a:t>
            </a:r>
            <a:r>
              <a:rPr lang="en-GB" dirty="0"/>
              <a:t>, et </a:t>
            </a:r>
            <a:r>
              <a:rPr lang="en-GB" dirty="0" err="1"/>
              <a:t>probleeme</a:t>
            </a:r>
            <a:r>
              <a:rPr lang="en-GB" dirty="0"/>
              <a:t> </a:t>
            </a:r>
            <a:r>
              <a:rPr lang="en-GB" dirty="0" err="1"/>
              <a:t>ja</a:t>
            </a:r>
            <a:r>
              <a:rPr lang="en-GB" dirty="0"/>
              <a:t> </a:t>
            </a:r>
            <a:r>
              <a:rPr lang="en-GB" dirty="0" err="1"/>
              <a:t>ülesandeid</a:t>
            </a:r>
            <a:r>
              <a:rPr lang="en-GB" dirty="0"/>
              <a:t> </a:t>
            </a:r>
            <a:r>
              <a:rPr lang="en-GB" dirty="0" err="1"/>
              <a:t>lahendada</a:t>
            </a:r>
            <a:r>
              <a:rPr lang="en-GB" dirty="0"/>
              <a:t>. </a:t>
            </a:r>
            <a:r>
              <a:rPr lang="en-GB" dirty="0" err="1"/>
              <a:t>Üldoskus</a:t>
            </a:r>
            <a:r>
              <a:rPr lang="en-GB" dirty="0"/>
              <a:t> on </a:t>
            </a:r>
            <a:r>
              <a:rPr lang="en-GB" dirty="0" err="1"/>
              <a:t>seega</a:t>
            </a:r>
            <a:endParaRPr lang="en-GB" dirty="0"/>
          </a:p>
          <a:p>
            <a:r>
              <a:rPr lang="en-GB" dirty="0" err="1"/>
              <a:t>võime</a:t>
            </a:r>
            <a:r>
              <a:rPr lang="en-GB" dirty="0"/>
              <a:t> </a:t>
            </a:r>
            <a:r>
              <a:rPr lang="en-GB" dirty="0" err="1"/>
              <a:t>üldist</a:t>
            </a:r>
            <a:r>
              <a:rPr lang="en-GB" dirty="0"/>
              <a:t> </a:t>
            </a:r>
            <a:r>
              <a:rPr lang="en-GB" dirty="0" err="1"/>
              <a:t>laadi</a:t>
            </a:r>
            <a:r>
              <a:rPr lang="en-GB" dirty="0"/>
              <a:t> </a:t>
            </a:r>
            <a:r>
              <a:rPr lang="en-GB" dirty="0" err="1"/>
              <a:t>tegevust</a:t>
            </a:r>
            <a:r>
              <a:rPr lang="en-GB" dirty="0"/>
              <a:t> </a:t>
            </a:r>
            <a:r>
              <a:rPr lang="en-GB" dirty="0" err="1"/>
              <a:t>planeerida</a:t>
            </a:r>
            <a:r>
              <a:rPr lang="en-GB" dirty="0"/>
              <a:t> </a:t>
            </a:r>
            <a:r>
              <a:rPr lang="en-GB" dirty="0" err="1"/>
              <a:t>ja</a:t>
            </a:r>
            <a:r>
              <a:rPr lang="en-GB" dirty="0"/>
              <a:t> </a:t>
            </a:r>
            <a:r>
              <a:rPr lang="en-GB" dirty="0" err="1"/>
              <a:t>ellu</a:t>
            </a:r>
            <a:r>
              <a:rPr lang="en-GB" dirty="0"/>
              <a:t> </a:t>
            </a:r>
            <a:r>
              <a:rPr lang="en-GB" dirty="0" err="1"/>
              <a:t>viia</a:t>
            </a:r>
            <a:r>
              <a:rPr lang="en-GB" dirty="0"/>
              <a:t>.</a:t>
            </a:r>
          </a:p>
          <a:p>
            <a:r>
              <a:rPr lang="en-GB" dirty="0" err="1"/>
              <a:t>Üldiseks</a:t>
            </a:r>
            <a:r>
              <a:rPr lang="en-GB" dirty="0"/>
              <a:t> </a:t>
            </a:r>
            <a:r>
              <a:rPr lang="en-GB" dirty="0" err="1"/>
              <a:t>muudab</a:t>
            </a:r>
            <a:r>
              <a:rPr lang="en-GB" dirty="0"/>
              <a:t> </a:t>
            </a:r>
            <a:r>
              <a:rPr lang="en-GB" dirty="0" err="1"/>
              <a:t>töötegevused</a:t>
            </a:r>
            <a:r>
              <a:rPr lang="en-GB" dirty="0"/>
              <a:t> see, </a:t>
            </a:r>
            <a:r>
              <a:rPr lang="en-GB" dirty="0" err="1"/>
              <a:t>kui</a:t>
            </a:r>
            <a:r>
              <a:rPr lang="en-GB" dirty="0"/>
              <a:t> need </a:t>
            </a:r>
            <a:r>
              <a:rPr lang="en-GB" dirty="0" err="1"/>
              <a:t>ei</a:t>
            </a:r>
            <a:r>
              <a:rPr lang="en-GB" dirty="0"/>
              <a:t> </a:t>
            </a:r>
            <a:r>
              <a:rPr lang="en-GB" dirty="0" err="1"/>
              <a:t>sõltu</a:t>
            </a:r>
            <a:r>
              <a:rPr lang="en-GB" dirty="0"/>
              <a:t> </a:t>
            </a:r>
            <a:r>
              <a:rPr lang="en-GB" dirty="0" err="1"/>
              <a:t>ametist</a:t>
            </a:r>
            <a:r>
              <a:rPr lang="en-GB" dirty="0"/>
              <a:t> </a:t>
            </a:r>
            <a:r>
              <a:rPr lang="en-GB" dirty="0" err="1"/>
              <a:t>ega</a:t>
            </a:r>
            <a:r>
              <a:rPr lang="en-GB" dirty="0"/>
              <a:t> </a:t>
            </a:r>
            <a:r>
              <a:rPr lang="en-GB" dirty="0" err="1"/>
              <a:t>tegevusvaldkonnast</a:t>
            </a:r>
            <a:r>
              <a:rPr lang="en-GB" dirty="0"/>
              <a:t>, </a:t>
            </a:r>
            <a:r>
              <a:rPr lang="en-GB" dirty="0" err="1"/>
              <a:t>vaid</a:t>
            </a:r>
            <a:endParaRPr lang="en-GB" dirty="0"/>
          </a:p>
          <a:p>
            <a:r>
              <a:rPr lang="en-GB" dirty="0"/>
              <a:t>on </a:t>
            </a:r>
            <a:r>
              <a:rPr lang="en-GB" dirty="0" err="1"/>
              <a:t>vajalikud</a:t>
            </a:r>
            <a:r>
              <a:rPr lang="en-GB" dirty="0"/>
              <a:t> </a:t>
            </a:r>
            <a:r>
              <a:rPr lang="en-GB" dirty="0" err="1"/>
              <a:t>kogu</a:t>
            </a:r>
            <a:r>
              <a:rPr lang="en-GB" dirty="0"/>
              <a:t> </a:t>
            </a:r>
            <a:r>
              <a:rPr lang="en-GB" dirty="0" err="1"/>
              <a:t>töömaailmas</a:t>
            </a:r>
            <a:r>
              <a:rPr lang="en-GB" dirty="0"/>
              <a:t> </a:t>
            </a:r>
            <a:r>
              <a:rPr lang="en-GB" dirty="0" err="1"/>
              <a:t>ja</a:t>
            </a:r>
            <a:r>
              <a:rPr lang="en-GB" dirty="0"/>
              <a:t> </a:t>
            </a:r>
            <a:r>
              <a:rPr lang="en-GB" dirty="0" err="1"/>
              <a:t>ühest</a:t>
            </a:r>
            <a:r>
              <a:rPr lang="en-GB" dirty="0"/>
              <a:t> </a:t>
            </a:r>
            <a:r>
              <a:rPr lang="en-GB" dirty="0" err="1"/>
              <a:t>valdkonnast</a:t>
            </a:r>
            <a:r>
              <a:rPr lang="en-GB" dirty="0"/>
              <a:t> </a:t>
            </a:r>
            <a:r>
              <a:rPr lang="en-GB" dirty="0" err="1"/>
              <a:t>teise</a:t>
            </a:r>
            <a:r>
              <a:rPr lang="en-GB" dirty="0"/>
              <a:t> </a:t>
            </a:r>
            <a:r>
              <a:rPr lang="en-GB" dirty="0" err="1"/>
              <a:t>ülekantavad</a:t>
            </a:r>
            <a:r>
              <a:rPr lang="en-GB" dirty="0"/>
              <a:t>. </a:t>
            </a:r>
            <a:endParaRPr lang="et-EE" dirty="0"/>
          </a:p>
          <a:p>
            <a:r>
              <a:rPr lang="en-US" dirty="0" err="1"/>
              <a:t>Üldoskustele</a:t>
            </a:r>
            <a:r>
              <a:rPr lang="en-US" dirty="0"/>
              <a:t> on </a:t>
            </a:r>
            <a:r>
              <a:rPr lang="en-US" dirty="0" err="1"/>
              <a:t>antud</a:t>
            </a:r>
            <a:r>
              <a:rPr lang="en-US" dirty="0"/>
              <a:t> </a:t>
            </a:r>
            <a:r>
              <a:rPr lang="en-US" dirty="0" err="1"/>
              <a:t>väga</a:t>
            </a:r>
            <a:r>
              <a:rPr lang="en-US" dirty="0"/>
              <a:t> </a:t>
            </a:r>
            <a:r>
              <a:rPr lang="en-US" dirty="0" err="1"/>
              <a:t>palju</a:t>
            </a:r>
            <a:r>
              <a:rPr lang="en-US" dirty="0"/>
              <a:t> </a:t>
            </a:r>
            <a:r>
              <a:rPr lang="en-US" dirty="0" err="1"/>
              <a:t>erinevaid</a:t>
            </a:r>
            <a:r>
              <a:rPr lang="en-US" dirty="0"/>
              <a:t> </a:t>
            </a:r>
            <a:r>
              <a:rPr lang="en-US" dirty="0" err="1"/>
              <a:t>nimetusi</a:t>
            </a:r>
            <a:r>
              <a:rPr lang="en-US" dirty="0"/>
              <a:t>: </a:t>
            </a:r>
            <a:r>
              <a:rPr lang="en-US" dirty="0" err="1"/>
              <a:t>ülekantavad</a:t>
            </a:r>
            <a:r>
              <a:rPr lang="en-US" dirty="0"/>
              <a:t> </a:t>
            </a:r>
            <a:r>
              <a:rPr lang="en-US" dirty="0" err="1"/>
              <a:t>oskused</a:t>
            </a:r>
            <a:r>
              <a:rPr lang="en-US" dirty="0"/>
              <a:t>, </a:t>
            </a:r>
            <a:r>
              <a:rPr lang="en-US" dirty="0" err="1"/>
              <a:t>pehmed</a:t>
            </a:r>
            <a:r>
              <a:rPr lang="en-US" dirty="0"/>
              <a:t> </a:t>
            </a:r>
            <a:r>
              <a:rPr lang="en-US" dirty="0" err="1"/>
              <a:t>oskused</a:t>
            </a:r>
            <a:r>
              <a:rPr lang="en-US" dirty="0"/>
              <a:t>, head </a:t>
            </a:r>
            <a:r>
              <a:rPr lang="en-US" dirty="0" err="1"/>
              <a:t>oskused</a:t>
            </a:r>
            <a:r>
              <a:rPr lang="en-US" dirty="0"/>
              <a:t>, 21. </a:t>
            </a:r>
            <a:r>
              <a:rPr lang="en-US" dirty="0" err="1"/>
              <a:t>sajandi</a:t>
            </a:r>
            <a:r>
              <a:rPr lang="en-US" dirty="0"/>
              <a:t> </a:t>
            </a:r>
            <a:r>
              <a:rPr lang="en-US" dirty="0" err="1"/>
              <a:t>oskused</a:t>
            </a:r>
            <a:r>
              <a:rPr lang="en-US" dirty="0"/>
              <a:t>, </a:t>
            </a:r>
            <a:r>
              <a:rPr lang="en-US" dirty="0" err="1"/>
              <a:t>funktsioonide</a:t>
            </a:r>
            <a:r>
              <a:rPr lang="en-US" dirty="0"/>
              <a:t> </a:t>
            </a:r>
            <a:r>
              <a:rPr lang="en-US" dirty="0" err="1"/>
              <a:t>ülesed</a:t>
            </a:r>
            <a:r>
              <a:rPr lang="en-US" dirty="0"/>
              <a:t> </a:t>
            </a:r>
            <a:r>
              <a:rPr lang="en-US" dirty="0" err="1"/>
              <a:t>oskused</a:t>
            </a:r>
            <a:r>
              <a:rPr lang="en-US" dirty="0"/>
              <a:t>, </a:t>
            </a:r>
            <a:r>
              <a:rPr lang="en-US" dirty="0" err="1"/>
              <a:t>põhioskused</a:t>
            </a:r>
            <a:r>
              <a:rPr lang="en-US" dirty="0"/>
              <a:t> </a:t>
            </a:r>
            <a:r>
              <a:rPr lang="en-US" dirty="0" err="1"/>
              <a:t>jpm</a:t>
            </a:r>
            <a:r>
              <a:rPr lang="en-US" dirty="0"/>
              <a:t>. </a:t>
            </a:r>
            <a:r>
              <a:rPr lang="en-US" dirty="0" err="1"/>
              <a:t>Nimetusest</a:t>
            </a:r>
            <a:r>
              <a:rPr lang="en-US" dirty="0"/>
              <a:t> </a:t>
            </a:r>
            <a:r>
              <a:rPr lang="en-US" dirty="0" err="1"/>
              <a:t>hoolimata</a:t>
            </a:r>
            <a:r>
              <a:rPr lang="en-US" dirty="0"/>
              <a:t> on </a:t>
            </a:r>
            <a:r>
              <a:rPr lang="en-US" dirty="0" err="1"/>
              <a:t>neil</a:t>
            </a:r>
            <a:r>
              <a:rPr lang="en-US" dirty="0"/>
              <a:t> </a:t>
            </a:r>
            <a:r>
              <a:rPr lang="en-US" dirty="0" err="1"/>
              <a:t>kõigil</a:t>
            </a:r>
            <a:r>
              <a:rPr lang="en-US" dirty="0"/>
              <a:t> </a:t>
            </a:r>
            <a:r>
              <a:rPr lang="en-US" dirty="0" err="1"/>
              <a:t>üks</a:t>
            </a:r>
            <a:r>
              <a:rPr lang="en-US" dirty="0"/>
              <a:t> </a:t>
            </a:r>
            <a:r>
              <a:rPr lang="en-US" dirty="0" err="1"/>
              <a:t>omadus</a:t>
            </a:r>
            <a:r>
              <a:rPr lang="en-US" dirty="0"/>
              <a:t> – need on </a:t>
            </a:r>
            <a:r>
              <a:rPr lang="en-US" dirty="0" err="1"/>
              <a:t>kõige</a:t>
            </a:r>
            <a:r>
              <a:rPr lang="en-US" dirty="0"/>
              <a:t> </a:t>
            </a:r>
            <a:r>
              <a:rPr lang="en-US" dirty="0" err="1"/>
              <a:t>olulisemad</a:t>
            </a:r>
            <a:r>
              <a:rPr lang="en-US" dirty="0"/>
              <a:t> </a:t>
            </a:r>
            <a:r>
              <a:rPr lang="en-US" dirty="0" err="1"/>
              <a:t>oskused</a:t>
            </a:r>
            <a:r>
              <a:rPr lang="en-US" dirty="0"/>
              <a:t>. </a:t>
            </a:r>
            <a:r>
              <a:rPr lang="en-US" dirty="0" err="1"/>
              <a:t>Kuigi</a:t>
            </a:r>
            <a:r>
              <a:rPr lang="en-US" dirty="0"/>
              <a:t> </a:t>
            </a:r>
            <a:r>
              <a:rPr lang="en-US" dirty="0" err="1"/>
              <a:t>enamik</a:t>
            </a:r>
            <a:r>
              <a:rPr lang="en-US" dirty="0"/>
              <a:t> </a:t>
            </a:r>
            <a:r>
              <a:rPr lang="en-US" dirty="0" err="1"/>
              <a:t>oskusi</a:t>
            </a:r>
            <a:r>
              <a:rPr lang="en-US" dirty="0"/>
              <a:t> </a:t>
            </a:r>
            <a:r>
              <a:rPr lang="en-US" dirty="0" err="1"/>
              <a:t>võimaldavad</a:t>
            </a:r>
            <a:r>
              <a:rPr lang="en-US" dirty="0"/>
              <a:t> </a:t>
            </a:r>
            <a:r>
              <a:rPr lang="en-US" dirty="0" err="1"/>
              <a:t>lahendada</a:t>
            </a:r>
            <a:r>
              <a:rPr lang="en-US" dirty="0"/>
              <a:t> </a:t>
            </a:r>
            <a:r>
              <a:rPr lang="en-US" dirty="0" err="1"/>
              <a:t>konkreetseid</a:t>
            </a:r>
            <a:r>
              <a:rPr lang="en-US" dirty="0"/>
              <a:t> </a:t>
            </a:r>
            <a:r>
              <a:rPr lang="en-US" dirty="0" err="1"/>
              <a:t>vaimseid</a:t>
            </a:r>
            <a:r>
              <a:rPr lang="en-US" dirty="0"/>
              <a:t>, </a:t>
            </a:r>
            <a:r>
              <a:rPr lang="en-US" dirty="0" err="1"/>
              <a:t>materiaalseid</a:t>
            </a:r>
            <a:r>
              <a:rPr lang="en-US" dirty="0"/>
              <a:t>, </a:t>
            </a:r>
            <a:r>
              <a:rPr lang="en-US" dirty="0" err="1"/>
              <a:t>sotsiaalseid</a:t>
            </a:r>
            <a:r>
              <a:rPr lang="en-US" dirty="0"/>
              <a:t>, </a:t>
            </a:r>
            <a:r>
              <a:rPr lang="en-US" dirty="0" err="1"/>
              <a:t>tehnilisi</a:t>
            </a:r>
            <a:r>
              <a:rPr lang="en-US" dirty="0"/>
              <a:t> </a:t>
            </a:r>
            <a:r>
              <a:rPr lang="en-US" dirty="0" err="1"/>
              <a:t>või</a:t>
            </a:r>
            <a:r>
              <a:rPr lang="en-US" dirty="0"/>
              <a:t> </a:t>
            </a:r>
            <a:r>
              <a:rPr lang="en-US" dirty="0" err="1"/>
              <a:t>korralduslikke</a:t>
            </a:r>
            <a:r>
              <a:rPr lang="en-US" dirty="0"/>
              <a:t> </a:t>
            </a:r>
            <a:r>
              <a:rPr lang="en-US" dirty="0" err="1"/>
              <a:t>ülesandeid</a:t>
            </a:r>
            <a:r>
              <a:rPr lang="en-US" dirty="0"/>
              <a:t>, </a:t>
            </a:r>
            <a:r>
              <a:rPr lang="en-US" dirty="0" err="1"/>
              <a:t>annavad</a:t>
            </a:r>
            <a:r>
              <a:rPr lang="en-US" dirty="0"/>
              <a:t> </a:t>
            </a:r>
            <a:r>
              <a:rPr lang="en-US" dirty="0" err="1"/>
              <a:t>üldoskused</a:t>
            </a:r>
            <a:r>
              <a:rPr lang="en-US" dirty="0"/>
              <a:t> </a:t>
            </a:r>
            <a:r>
              <a:rPr lang="en-US" dirty="0" err="1"/>
              <a:t>aluse</a:t>
            </a:r>
            <a:r>
              <a:rPr lang="en-US" dirty="0"/>
              <a:t>, </a:t>
            </a:r>
            <a:r>
              <a:rPr lang="en-US" dirty="0" err="1"/>
              <a:t>mille</a:t>
            </a:r>
            <a:r>
              <a:rPr lang="en-US" dirty="0"/>
              <a:t> </a:t>
            </a:r>
            <a:r>
              <a:rPr lang="en-US" dirty="0" err="1"/>
              <a:t>najalt</a:t>
            </a:r>
            <a:r>
              <a:rPr lang="en-US" dirty="0"/>
              <a:t> </a:t>
            </a:r>
            <a:r>
              <a:rPr lang="en-US" dirty="0" err="1"/>
              <a:t>spetsiifilisemaid</a:t>
            </a:r>
            <a:r>
              <a:rPr lang="en-US" dirty="0"/>
              <a:t> </a:t>
            </a:r>
            <a:r>
              <a:rPr lang="en-US" dirty="0" err="1"/>
              <a:t>tegevusi</a:t>
            </a:r>
            <a:r>
              <a:rPr lang="en-US" dirty="0"/>
              <a:t> </a:t>
            </a:r>
            <a:r>
              <a:rPr lang="en-US" dirty="0" err="1"/>
              <a:t>sooritada</a:t>
            </a:r>
            <a:r>
              <a:rPr lang="en-US" dirty="0"/>
              <a:t>. </a:t>
            </a:r>
            <a:r>
              <a:rPr lang="en-US" dirty="0" err="1"/>
              <a:t>Üldoskused</a:t>
            </a:r>
            <a:r>
              <a:rPr lang="en-US" dirty="0"/>
              <a:t> </a:t>
            </a:r>
            <a:r>
              <a:rPr lang="en-US" dirty="0" err="1"/>
              <a:t>ning</a:t>
            </a:r>
            <a:r>
              <a:rPr lang="en-US" dirty="0"/>
              <a:t> </a:t>
            </a:r>
            <a:r>
              <a:rPr lang="en-US" dirty="0" err="1"/>
              <a:t>ülejäänud</a:t>
            </a:r>
            <a:r>
              <a:rPr lang="en-US" dirty="0"/>
              <a:t> </a:t>
            </a:r>
            <a:r>
              <a:rPr lang="en-US" dirty="0" err="1"/>
              <a:t>oskused</a:t>
            </a:r>
            <a:r>
              <a:rPr lang="en-US" dirty="0"/>
              <a:t> on </a:t>
            </a:r>
            <a:r>
              <a:rPr lang="en-US" dirty="0" err="1"/>
              <a:t>omavahel</a:t>
            </a:r>
            <a:r>
              <a:rPr lang="en-US" dirty="0"/>
              <a:t> ka </a:t>
            </a:r>
            <a:r>
              <a:rPr lang="en-US" dirty="0" err="1"/>
              <a:t>kahte</a:t>
            </a:r>
            <a:r>
              <a:rPr lang="en-US" dirty="0"/>
              <a:t> </a:t>
            </a:r>
            <a:r>
              <a:rPr lang="en-US" dirty="0" err="1"/>
              <a:t>tüüpi</a:t>
            </a:r>
            <a:r>
              <a:rPr lang="en-US" dirty="0"/>
              <a:t> </a:t>
            </a:r>
            <a:r>
              <a:rPr lang="en-US" dirty="0" err="1"/>
              <a:t>ajasuhtes</a:t>
            </a:r>
            <a:r>
              <a:rPr lang="en-US" dirty="0"/>
              <a:t>.</a:t>
            </a:r>
            <a:endParaRPr lang="et-EE" dirty="0"/>
          </a:p>
          <a:p>
            <a:r>
              <a:rPr lang="en-US" dirty="0" err="1"/>
              <a:t>Ükskõik</a:t>
            </a:r>
            <a:r>
              <a:rPr lang="en-US" dirty="0"/>
              <a:t> </a:t>
            </a:r>
            <a:r>
              <a:rPr lang="en-US" dirty="0" err="1"/>
              <a:t>millist</a:t>
            </a:r>
            <a:r>
              <a:rPr lang="en-US" dirty="0"/>
              <a:t> </a:t>
            </a:r>
            <a:r>
              <a:rPr lang="en-US" dirty="0" err="1"/>
              <a:t>muud</a:t>
            </a:r>
            <a:r>
              <a:rPr lang="en-US" dirty="0"/>
              <a:t> </a:t>
            </a:r>
            <a:r>
              <a:rPr lang="en-US" dirty="0" err="1"/>
              <a:t>oskust</a:t>
            </a:r>
            <a:r>
              <a:rPr lang="en-US" dirty="0"/>
              <a:t> </a:t>
            </a:r>
            <a:r>
              <a:rPr lang="en-US" dirty="0" err="1"/>
              <a:t>ei</a:t>
            </a:r>
            <a:r>
              <a:rPr lang="en-US" dirty="0"/>
              <a:t> </a:t>
            </a:r>
            <a:r>
              <a:rPr lang="en-US" dirty="0" err="1"/>
              <a:t>saa</a:t>
            </a:r>
            <a:r>
              <a:rPr lang="en-US" dirty="0"/>
              <a:t> </a:t>
            </a:r>
            <a:r>
              <a:rPr lang="en-US" dirty="0" err="1"/>
              <a:t>rakendada</a:t>
            </a:r>
            <a:r>
              <a:rPr lang="en-US" dirty="0"/>
              <a:t> </a:t>
            </a:r>
            <a:r>
              <a:rPr lang="en-US" dirty="0" err="1"/>
              <a:t>enne</a:t>
            </a:r>
            <a:r>
              <a:rPr lang="en-US" dirty="0"/>
              <a:t>, </a:t>
            </a:r>
            <a:r>
              <a:rPr lang="en-US" dirty="0" err="1"/>
              <a:t>kui</a:t>
            </a:r>
            <a:r>
              <a:rPr lang="en-US" dirty="0"/>
              <a:t> on </a:t>
            </a:r>
            <a:r>
              <a:rPr lang="en-US" dirty="0" err="1"/>
              <a:t>omandatud</a:t>
            </a:r>
            <a:r>
              <a:rPr lang="en-US" dirty="0"/>
              <a:t> </a:t>
            </a:r>
            <a:r>
              <a:rPr lang="en-US" dirty="0" err="1"/>
              <a:t>vähemalt</a:t>
            </a:r>
            <a:r>
              <a:rPr lang="en-US" dirty="0"/>
              <a:t> </a:t>
            </a:r>
            <a:r>
              <a:rPr lang="en-US" dirty="0" err="1"/>
              <a:t>mingil</a:t>
            </a:r>
            <a:r>
              <a:rPr lang="en-US" dirty="0"/>
              <a:t> </a:t>
            </a:r>
            <a:r>
              <a:rPr lang="en-US" dirty="0" err="1"/>
              <a:t>tasemel</a:t>
            </a:r>
            <a:r>
              <a:rPr lang="en-US" dirty="0"/>
              <a:t> </a:t>
            </a:r>
            <a:r>
              <a:rPr lang="en-US" dirty="0" err="1"/>
              <a:t>üldoskused</a:t>
            </a:r>
            <a:r>
              <a:rPr lang="en-US" dirty="0"/>
              <a:t>. • </a:t>
            </a:r>
            <a:r>
              <a:rPr lang="en-US" dirty="0" err="1"/>
              <a:t>Üldoskusi</a:t>
            </a:r>
            <a:r>
              <a:rPr lang="en-US" dirty="0"/>
              <a:t> </a:t>
            </a:r>
            <a:r>
              <a:rPr lang="en-US" dirty="0" err="1"/>
              <a:t>rakendatakse</a:t>
            </a:r>
            <a:r>
              <a:rPr lang="en-US" dirty="0"/>
              <a:t> </a:t>
            </a:r>
            <a:r>
              <a:rPr lang="en-US" dirty="0" err="1"/>
              <a:t>teiste</a:t>
            </a:r>
            <a:r>
              <a:rPr lang="en-US" dirty="0"/>
              <a:t> </a:t>
            </a:r>
            <a:r>
              <a:rPr lang="en-US" dirty="0" err="1"/>
              <a:t>oskustega</a:t>
            </a:r>
            <a:r>
              <a:rPr lang="en-US" dirty="0"/>
              <a:t> </a:t>
            </a:r>
            <a:r>
              <a:rPr lang="en-US" dirty="0" err="1"/>
              <a:t>paralleelselt</a:t>
            </a:r>
            <a:r>
              <a:rPr lang="en-US" dirty="0"/>
              <a:t>. </a:t>
            </a:r>
            <a:r>
              <a:rPr lang="en-US" dirty="0" err="1"/>
              <a:t>Näiteks</a:t>
            </a:r>
            <a:r>
              <a:rPr lang="en-US" dirty="0"/>
              <a:t> </a:t>
            </a:r>
            <a:r>
              <a:rPr lang="en-US" dirty="0" err="1"/>
              <a:t>dokumenteerides</a:t>
            </a:r>
            <a:r>
              <a:rPr lang="en-US" dirty="0"/>
              <a:t> on </a:t>
            </a:r>
            <a:r>
              <a:rPr lang="en-US" dirty="0" err="1"/>
              <a:t>vaja</a:t>
            </a:r>
            <a:r>
              <a:rPr lang="en-US" dirty="0"/>
              <a:t> </a:t>
            </a:r>
            <a:r>
              <a:rPr lang="en-US" dirty="0" err="1"/>
              <a:t>nii</a:t>
            </a:r>
            <a:r>
              <a:rPr lang="en-US" dirty="0"/>
              <a:t> </a:t>
            </a:r>
            <a:r>
              <a:rPr lang="en-US" dirty="0" err="1"/>
              <a:t>erialaspetsiifilisi</a:t>
            </a:r>
            <a:r>
              <a:rPr lang="en-US" dirty="0"/>
              <a:t> </a:t>
            </a:r>
            <a:r>
              <a:rPr lang="en-US" dirty="0" err="1"/>
              <a:t>teadmisi</a:t>
            </a:r>
            <a:r>
              <a:rPr lang="en-US" dirty="0"/>
              <a:t>, </a:t>
            </a:r>
            <a:r>
              <a:rPr lang="en-US" dirty="0" err="1"/>
              <a:t>kui</a:t>
            </a:r>
            <a:r>
              <a:rPr lang="en-US" dirty="0"/>
              <a:t> ka </a:t>
            </a:r>
            <a:r>
              <a:rPr lang="en-US" dirty="0" err="1"/>
              <a:t>üldoskusi</a:t>
            </a:r>
            <a:r>
              <a:rPr lang="en-US" dirty="0"/>
              <a:t>, </a:t>
            </a:r>
            <a:r>
              <a:rPr lang="en-US" dirty="0" err="1"/>
              <a:t>nagu</a:t>
            </a:r>
            <a:r>
              <a:rPr lang="en-US" dirty="0"/>
              <a:t> </a:t>
            </a:r>
            <a:r>
              <a:rPr lang="en-US" dirty="0" err="1"/>
              <a:t>analüüsioskus</a:t>
            </a:r>
            <a:r>
              <a:rPr lang="en-US" dirty="0"/>
              <a:t>, </a:t>
            </a:r>
            <a:r>
              <a:rPr lang="en-US" dirty="0" err="1"/>
              <a:t>digitaalne</a:t>
            </a:r>
            <a:r>
              <a:rPr lang="en-US" dirty="0"/>
              <a:t> </a:t>
            </a:r>
            <a:r>
              <a:rPr lang="en-US" dirty="0" err="1"/>
              <a:t>kirjaoskus</a:t>
            </a:r>
            <a:r>
              <a:rPr lang="en-US" dirty="0"/>
              <a:t>, </a:t>
            </a:r>
            <a:r>
              <a:rPr lang="en-US" dirty="0" err="1"/>
              <a:t>juhiste</a:t>
            </a:r>
            <a:r>
              <a:rPr lang="en-US" dirty="0"/>
              <a:t> ja </a:t>
            </a:r>
            <a:r>
              <a:rPr lang="en-US" dirty="0" err="1"/>
              <a:t>normide</a:t>
            </a:r>
            <a:r>
              <a:rPr lang="en-US" dirty="0"/>
              <a:t> </a:t>
            </a:r>
            <a:r>
              <a:rPr lang="en-US" dirty="0" err="1"/>
              <a:t>järgimine</a:t>
            </a:r>
            <a:r>
              <a:rPr lang="en-US" dirty="0"/>
              <a:t> </a:t>
            </a:r>
            <a:r>
              <a:rPr lang="en-US" dirty="0" err="1"/>
              <a:t>jm.</a:t>
            </a:r>
            <a:r>
              <a:rPr lang="en-US" dirty="0"/>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4A8F5-AF8B-42B7-9BC6-DDC6D1B54C86}"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0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a:lnSpc>
                <a:spcPct val="100000"/>
              </a:lnSpc>
              <a:spcBef>
                <a:spcPts val="0"/>
              </a:spcBef>
            </a:pPr>
            <a:r>
              <a:rPr lang="et-EE" sz="1100" dirty="0"/>
              <a:t>Siin slaidil näemegi </a:t>
            </a:r>
            <a:r>
              <a:rPr lang="et-EE" sz="1100" b="1" dirty="0"/>
              <a:t>10 kõige olulisemat </a:t>
            </a:r>
            <a:r>
              <a:rPr lang="et-EE" sz="1100" b="1" dirty="0" err="1"/>
              <a:t>üldoskust</a:t>
            </a:r>
            <a:r>
              <a:rPr lang="et-EE" sz="1100" dirty="0"/>
              <a:t>, selles mõttes, et kõik väljatoodud oskused on ühtviisi </a:t>
            </a:r>
            <a:r>
              <a:rPr lang="et-EE" sz="1100" b="1" dirty="0"/>
              <a:t>läbivalt olulised </a:t>
            </a:r>
            <a:r>
              <a:rPr lang="et-EE" sz="1100" dirty="0"/>
              <a:t>kõigis majandussektorites igal tasandil - nii juhtide, spetsialistide kui oskustöötajate ja teenindajate puhul. </a:t>
            </a:r>
          </a:p>
          <a:p>
            <a:pPr marL="0" algn="l">
              <a:lnSpc>
                <a:spcPct val="100000"/>
              </a:lnSpc>
              <a:spcBef>
                <a:spcPts val="0"/>
              </a:spcBef>
            </a:pPr>
            <a:endParaRPr lang="et-E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dirty="0"/>
              <a:t>Siiski tahaksin lõpetuseks välja tuua, et kuigi üldoskused muutuvad kõigi töötajate puhul aina olulisemaks, siis teatud aladel on üldoskustel mängida oluliselt kaalukam, kui mitte suisa otsustav roll tööprotsessis / töösoorituses ja ka värbamisotsustes (</a:t>
            </a:r>
            <a:r>
              <a:rPr lang="et-EE" sz="1100" dirty="0" err="1"/>
              <a:t>üldoskuste</a:t>
            </a:r>
            <a:r>
              <a:rPr lang="et-EE" sz="1100" dirty="0"/>
              <a:t> tähendus ja positsioon töötajate </a:t>
            </a:r>
            <a:r>
              <a:rPr lang="et-EE" sz="1100" dirty="0" err="1"/>
              <a:t>oskusteportfellis</a:t>
            </a:r>
            <a:r>
              <a:rPr lang="et-EE" sz="1100" dirty="0"/>
              <a:t> kaalukam võrreldes teiste aladega)</a:t>
            </a:r>
          </a:p>
          <a:p>
            <a:pPr marL="0" algn="l">
              <a:lnSpc>
                <a:spcPct val="100000"/>
              </a:lnSpc>
              <a:spcBef>
                <a:spcPts val="0"/>
              </a:spcBef>
            </a:pPr>
            <a:endParaRPr lang="et-EE" sz="1100" dirty="0"/>
          </a:p>
          <a:p>
            <a:pPr marL="0" algn="l">
              <a:lnSpc>
                <a:spcPct val="100000"/>
              </a:lnSpc>
              <a:spcBef>
                <a:spcPts val="0"/>
              </a:spcBef>
            </a:pPr>
            <a:r>
              <a:rPr lang="et-EE" sz="1100" dirty="0"/>
              <a:t>Millised üldoskused tulevikus enim hinda lähevad? Mida sisaldavad?</a:t>
            </a:r>
          </a:p>
          <a:p>
            <a:pPr marL="0" algn="l">
              <a:lnSpc>
                <a:spcPct val="100000"/>
              </a:lnSpc>
              <a:spcBef>
                <a:spcPts val="0"/>
              </a:spcBef>
            </a:pPr>
            <a:endParaRPr lang="et-EE" sz="1100" b="1" dirty="0"/>
          </a:p>
          <a:p>
            <a:pPr marL="0" algn="l">
              <a:lnSpc>
                <a:spcPct val="100000"/>
              </a:lnSpc>
              <a:spcBef>
                <a:spcPts val="0"/>
              </a:spcBef>
            </a:pPr>
            <a:r>
              <a:rPr lang="et-EE" sz="1100" b="1" dirty="0" err="1"/>
              <a:t>Enesejuhtimisoskused</a:t>
            </a:r>
            <a:endParaRPr lang="et-EE" sz="1100" b="1" dirty="0"/>
          </a:p>
          <a:p>
            <a:pPr marL="0" algn="l">
              <a:lnSpc>
                <a:spcPct val="100000"/>
              </a:lnSpc>
              <a:spcBef>
                <a:spcPts val="0"/>
              </a:spcBef>
            </a:pPr>
            <a:r>
              <a:rPr lang="et-EE" sz="1100" b="1" dirty="0">
                <a:effectLst/>
                <a:latin typeface="Calibri" panose="020F0502020204030204" pitchFamily="34" charset="0"/>
                <a:ea typeface="Calibri" panose="020F0502020204030204" pitchFamily="34" charset="0"/>
              </a:rPr>
              <a:t>Muutustega kohanemine </a:t>
            </a:r>
            <a:r>
              <a:rPr lang="et-EE" sz="1100" dirty="0">
                <a:effectLst/>
                <a:latin typeface="Calibri" panose="020F0502020204030204" pitchFamily="34" charset="0"/>
                <a:ea typeface="Calibri" panose="020F0502020204030204" pitchFamily="34" charset="0"/>
              </a:rPr>
              <a:t>- </a:t>
            </a:r>
            <a:r>
              <a:rPr lang="et-EE" sz="1100" dirty="0">
                <a:solidFill>
                  <a:srgbClr val="000000"/>
                </a:solidFill>
                <a:effectLst/>
                <a:latin typeface="Calibri" panose="020F0502020204030204" pitchFamily="34" charset="0"/>
                <a:ea typeface="Calibri" panose="020F0502020204030204" pitchFamily="34" charset="0"/>
              </a:rPr>
              <a:t>muutuvate olude, tööülesannete ja -keskkonnaga kohanemine (projektitööd, muutuva koosseisuga meeskonnad, uued töövormid, tehnoloogiad); </a:t>
            </a:r>
          </a:p>
          <a:p>
            <a:pPr marL="0" algn="l">
              <a:lnSpc>
                <a:spcPct val="100000"/>
              </a:lnSpc>
              <a:spcBef>
                <a:spcPts val="0"/>
              </a:spcBef>
            </a:pPr>
            <a:r>
              <a:rPr lang="et-EE" sz="1100" dirty="0">
                <a:solidFill>
                  <a:srgbClr val="000000"/>
                </a:solidFill>
                <a:effectLst/>
                <a:latin typeface="Calibri" panose="020F0502020204030204" pitchFamily="34" charset="0"/>
                <a:ea typeface="Calibri" panose="020F0502020204030204" pitchFamily="34" charset="0"/>
              </a:rPr>
              <a:t>valmisolek võtta uusi tööülesandeid ja katsetada uusi lahendusviise</a:t>
            </a:r>
            <a:endParaRPr lang="et-E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1" dirty="0">
                <a:effectLst/>
                <a:latin typeface="Calibri" panose="020F0502020204030204" pitchFamily="34" charset="0"/>
                <a:ea typeface="Calibri" panose="020F0502020204030204" pitchFamily="34" charset="0"/>
                <a:cs typeface="Calibri" panose="020F0502020204030204" pitchFamily="34" charset="0"/>
              </a:rPr>
              <a:t>Tegevuste algatamine – </a:t>
            </a:r>
            <a:r>
              <a:rPr lang="et-EE" sz="1100" dirty="0">
                <a:effectLst/>
                <a:latin typeface="Calibri" panose="020F0502020204030204" pitchFamily="34" charset="0"/>
                <a:ea typeface="Calibri" panose="020F0502020204030204" pitchFamily="34" charset="0"/>
                <a:cs typeface="Calibri" panose="020F0502020204030204" pitchFamily="34" charset="0"/>
              </a:rPr>
              <a:t>töötajatelt oodatakse üha enam nö </a:t>
            </a:r>
            <a:r>
              <a:rPr lang="et-EE" sz="1100" b="1" dirty="0">
                <a:effectLst/>
                <a:latin typeface="Calibri" panose="020F0502020204030204" pitchFamily="34" charset="0"/>
                <a:ea typeface="Calibri" panose="020F0502020204030204" pitchFamily="34" charset="0"/>
                <a:cs typeface="Calibri" panose="020F0502020204030204" pitchFamily="34" charset="0"/>
              </a:rPr>
              <a:t>proaktiivsust</a:t>
            </a:r>
            <a:r>
              <a:rPr lang="et-EE" sz="11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r>
              <a:rPr lang="et-EE" sz="11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dirty="0">
                <a:effectLst/>
                <a:latin typeface="Calibri" panose="020F0502020204030204" pitchFamily="34" charset="0"/>
                <a:ea typeface="Calibri" panose="020F0502020204030204" pitchFamily="34" charset="0"/>
                <a:cs typeface="Calibri" panose="020F0502020204030204" pitchFamily="34" charset="0"/>
              </a:rPr>
              <a:t>suutlikkust oma tööülesannete täitmisel märgata, algatada ja katsetada uusi (ärilisi) võimalusi ning lahendusi; </a:t>
            </a:r>
            <a:r>
              <a:rPr lang="et-EE" sz="1100" b="1" dirty="0">
                <a:effectLst/>
                <a:latin typeface="Calibri" panose="020F0502020204030204" pitchFamily="34" charset="0"/>
                <a:ea typeface="Calibri" panose="020F0502020204030204" pitchFamily="34" charset="0"/>
                <a:cs typeface="Calibri" panose="020F0502020204030204" pitchFamily="34" charset="0"/>
              </a:rPr>
              <a:t>initsiatiivikus,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eestvedamine, algatusvõime</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ettevõtlikkus.</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pPr>
            <a:r>
              <a:rPr lang="et-EE" sz="1100" b="1" dirty="0">
                <a:effectLst/>
                <a:latin typeface="Calibri" panose="020F0502020204030204" pitchFamily="34" charset="0"/>
                <a:ea typeface="Calibri" panose="020F0502020204030204" pitchFamily="34" charset="0"/>
              </a:rPr>
              <a:t>Eesmärgi saavutamine - </a:t>
            </a:r>
            <a:r>
              <a:rPr lang="et-EE" sz="1100" dirty="0">
                <a:solidFill>
                  <a:srgbClr val="000000"/>
                </a:solidFill>
                <a:effectLst/>
                <a:latin typeface="Calibri" panose="020F0502020204030204" pitchFamily="34" charset="0"/>
                <a:ea typeface="Calibri" panose="020F0502020204030204" pitchFamily="34" charset="0"/>
              </a:rPr>
              <a:t>lühi- ja pikemaajaliste eesmärkide püstitamine ja sihipärane teostamine, panustamine organisatsiooni ühistesse eesmärkidesse, isikliku ja meeskonna karjääri planeerimise oskus; </a:t>
            </a:r>
            <a:r>
              <a:rPr lang="et-EE" sz="1100" b="1" dirty="0">
                <a:solidFill>
                  <a:srgbClr val="000000"/>
                </a:solidFill>
                <a:effectLst/>
                <a:latin typeface="Calibri" panose="020F0502020204030204" pitchFamily="34" charset="0"/>
                <a:ea typeface="Calibri" panose="020F0502020204030204" pitchFamily="34" charset="0"/>
              </a:rPr>
              <a:t>ajaplaneerimine /-juhtimine</a:t>
            </a:r>
            <a:r>
              <a:rPr lang="et-EE" sz="1100" dirty="0">
                <a:solidFill>
                  <a:srgbClr val="000000"/>
                </a:solidFill>
                <a:effectLst/>
                <a:latin typeface="Calibri" panose="020F0502020204030204" pitchFamily="34" charset="0"/>
                <a:ea typeface="Calibri" panose="020F0502020204030204" pitchFamily="34" charset="0"/>
              </a:rPr>
              <a:t>, tegevuste tähtsuse järjekorda seadmine, tööd takistavate asjaolude ennetamine; </a:t>
            </a:r>
          </a:p>
          <a:p>
            <a:pPr marL="0" algn="l">
              <a:lnSpc>
                <a:spcPct val="100000"/>
              </a:lnSpc>
              <a:spcBef>
                <a:spcPts val="0"/>
              </a:spcBef>
            </a:pPr>
            <a:r>
              <a:rPr lang="et-EE" sz="1100" dirty="0">
                <a:solidFill>
                  <a:srgbClr val="000000"/>
                </a:solidFill>
                <a:effectLst/>
                <a:latin typeface="Calibri" panose="020F0502020204030204" pitchFamily="34" charset="0"/>
                <a:ea typeface="Calibri" panose="020F0502020204030204" pitchFamily="34" charset="0"/>
              </a:rPr>
              <a:t>järjepidevus, </a:t>
            </a:r>
            <a:r>
              <a:rPr lang="et-EE" sz="1100" b="1" dirty="0">
                <a:solidFill>
                  <a:srgbClr val="000000"/>
                </a:solidFill>
                <a:effectLst/>
                <a:latin typeface="Calibri" panose="020F0502020204030204" pitchFamily="34" charset="0"/>
                <a:ea typeface="Calibri" panose="020F0502020204030204" pitchFamily="34" charset="0"/>
              </a:rPr>
              <a:t>töötahe, </a:t>
            </a:r>
            <a:r>
              <a:rPr lang="et-EE" sz="1100" b="1" dirty="0">
                <a:effectLst/>
                <a:latin typeface="Calibri" panose="020F0502020204030204" pitchFamily="34" charset="0"/>
                <a:ea typeface="Calibri" panose="020F0502020204030204" pitchFamily="34" charset="0"/>
              </a:rPr>
              <a:t>töödistsipliin</a:t>
            </a:r>
            <a:r>
              <a:rPr lang="et-EE" sz="1100" dirty="0">
                <a:effectLst/>
                <a:latin typeface="Calibri" panose="020F0502020204030204" pitchFamily="34" charset="0"/>
                <a:ea typeface="Calibri" panose="020F0502020204030204" pitchFamily="34" charset="0"/>
              </a:rPr>
              <a:t>, õigeaegsus, </a:t>
            </a:r>
            <a:r>
              <a:rPr lang="et-EE" sz="1100" b="1" dirty="0">
                <a:effectLst/>
                <a:latin typeface="Calibri" panose="020F0502020204030204" pitchFamily="34" charset="0"/>
                <a:ea typeface="Calibri" panose="020F0502020204030204" pitchFamily="34" charset="0"/>
              </a:rPr>
              <a:t>kohusetundlikkus</a:t>
            </a:r>
            <a:r>
              <a:rPr lang="et-EE" sz="1100" dirty="0">
                <a:effectLst/>
                <a:latin typeface="Calibri" panose="020F0502020204030204" pitchFamily="34" charset="0"/>
                <a:ea typeface="Calibri" panose="020F0502020204030204" pitchFamily="34" charset="0"/>
              </a:rPr>
              <a:t>, püsivus, positiivne suhtumine töösse, enesekindel tegutsemine, </a:t>
            </a:r>
            <a:r>
              <a:rPr lang="et-EE" sz="1100" b="1" dirty="0">
                <a:effectLst/>
                <a:latin typeface="Calibri" panose="020F0502020204030204" pitchFamily="34" charset="0"/>
                <a:ea typeface="Calibri" panose="020F0502020204030204" pitchFamily="34" charset="0"/>
              </a:rPr>
              <a:t>tulemustele orienteeritus</a:t>
            </a:r>
            <a:endParaRPr lang="et-EE" sz="1100" b="1" dirty="0"/>
          </a:p>
          <a:p>
            <a:pPr marL="0" algn="l">
              <a:lnSpc>
                <a:spcPct val="100000"/>
              </a:lnSpc>
              <a:spcBef>
                <a:spcPts val="0"/>
              </a:spcBef>
            </a:pPr>
            <a:endParaRPr lang="et-EE" sz="1100" dirty="0"/>
          </a:p>
          <a:p>
            <a:pPr marL="0" algn="l">
              <a:lnSpc>
                <a:spcPct val="100000"/>
              </a:lnSpc>
              <a:spcBef>
                <a:spcPts val="0"/>
              </a:spcBef>
            </a:pPr>
            <a:r>
              <a:rPr lang="et-EE" sz="1100" b="1" dirty="0"/>
              <a:t>Mõtlemisoskused</a:t>
            </a:r>
          </a:p>
          <a:p>
            <a:pPr marL="0" algn="l">
              <a:lnSpc>
                <a:spcPct val="100000"/>
              </a:lnSpc>
              <a:spcBef>
                <a:spcPts val="0"/>
              </a:spcBef>
            </a:pPr>
            <a:r>
              <a:rPr lang="et-EE" sz="1100" b="1" dirty="0">
                <a:effectLst/>
                <a:latin typeface="Calibri" panose="020F0502020204030204" pitchFamily="34" charset="0"/>
                <a:ea typeface="Calibri" panose="020F0502020204030204" pitchFamily="34" charset="0"/>
              </a:rPr>
              <a:t>Analüüsioskus </a:t>
            </a:r>
            <a:r>
              <a:rPr lang="et-EE" sz="1100" dirty="0">
                <a:effectLst/>
                <a:latin typeface="Calibri" panose="020F0502020204030204" pitchFamily="34" charset="0"/>
                <a:ea typeface="Calibri" panose="020F0502020204030204" pitchFamily="34" charset="0"/>
              </a:rPr>
              <a:t>– väga lai kategooria, kõige sagedamini rõhutasid tööandjad eri vaatenurki arvestavat </a:t>
            </a:r>
            <a:r>
              <a:rPr lang="et-EE" sz="1100" b="1" dirty="0">
                <a:effectLst/>
                <a:latin typeface="Calibri" panose="020F0502020204030204" pitchFamily="34" charset="0"/>
                <a:ea typeface="Calibri" panose="020F0502020204030204" pitchFamily="34" charset="0"/>
              </a:rPr>
              <a:t>terviku nägemise ja üldistusoskust </a:t>
            </a:r>
            <a:r>
              <a:rPr lang="et-EE" sz="1100" dirty="0">
                <a:effectLst/>
                <a:latin typeface="Calibri" panose="020F0502020204030204" pitchFamily="34" charset="0"/>
                <a:ea typeface="Calibri" panose="020F0502020204030204" pitchFamily="34" charset="0"/>
              </a:rPr>
              <a:t>(oskust luua seoseid ja </a:t>
            </a:r>
            <a:r>
              <a:rPr lang="et-EE" sz="1100" b="1" dirty="0">
                <a:effectLst/>
                <a:latin typeface="Calibri" panose="020F0502020204030204" pitchFamily="34" charset="0"/>
                <a:ea typeface="Calibri" panose="020F0502020204030204" pitchFamily="34" charset="0"/>
              </a:rPr>
              <a:t>näha tervikpilti </a:t>
            </a:r>
            <a:r>
              <a:rPr lang="et-EE" sz="1100" dirty="0">
                <a:effectLst/>
                <a:latin typeface="Calibri" panose="020F0502020204030204" pitchFamily="34" charset="0"/>
                <a:ea typeface="Calibri" panose="020F0502020204030204" pitchFamily="34" charset="0"/>
              </a:rPr>
              <a:t>ehk nö  suurt pilti)</a:t>
            </a:r>
            <a:endParaRPr lang="et-E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1" dirty="0">
                <a:effectLst/>
                <a:latin typeface="Calibri" panose="020F0502020204030204" pitchFamily="34" charset="0"/>
                <a:ea typeface="Calibri" panose="020F0502020204030204" pitchFamily="34" charset="0"/>
                <a:cs typeface="Calibri" panose="020F0502020204030204" pitchFamily="34" charset="0"/>
              </a:rPr>
              <a:t>Õppimisoskus </a:t>
            </a:r>
            <a:r>
              <a:rPr lang="et-EE" sz="1100" dirty="0">
                <a:effectLst/>
                <a:latin typeface="Calibri" panose="020F0502020204030204" pitchFamily="34" charset="0"/>
                <a:ea typeface="Calibri" panose="020F0502020204030204" pitchFamily="34" charset="0"/>
                <a:cs typeface="Calibri" panose="020F0502020204030204" pitchFamily="34" charset="0"/>
              </a:rPr>
              <a:t>– </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õppimisvõimekus, -tahe, -huvi, -valmidus; valmisolek elukestvaks õppeks / </a:t>
            </a:r>
            <a:r>
              <a:rPr lang="et-EE" sz="1100" dirty="0">
                <a:effectLst/>
                <a:latin typeface="Calibri" panose="020F0502020204030204" pitchFamily="34" charset="0"/>
                <a:ea typeface="Calibri" panose="020F0502020204030204" pitchFamily="34" charset="0"/>
                <a:cs typeface="Calibri" panose="020F0502020204030204" pitchFamily="34" charset="0"/>
              </a:rPr>
              <a:t>pidevaks enesetäiendamiseks</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ja  teadmiste rakendamiseks praktikas; </a:t>
            </a:r>
            <a:r>
              <a:rPr lang="et-EE" sz="1100" dirty="0">
                <a:effectLst/>
                <a:latin typeface="Calibri" panose="020F0502020204030204" pitchFamily="34" charset="0"/>
                <a:ea typeface="Calibri" panose="020F0502020204030204" pitchFamily="34" charset="0"/>
                <a:cs typeface="Calibri" panose="020F0502020204030204" pitchFamily="34" charset="0"/>
              </a:rPr>
              <a:t>süsteemne eneseareng.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spcAft>
                <a:spcPts val="800"/>
              </a:spcAft>
            </a:pPr>
            <a:r>
              <a:rPr lang="et-EE" sz="1100" b="1" dirty="0">
                <a:effectLst/>
                <a:latin typeface="Calibri" panose="020F0502020204030204" pitchFamily="34" charset="0"/>
                <a:ea typeface="Calibri" panose="020F0502020204030204" pitchFamily="34" charset="0"/>
                <a:cs typeface="Calibri" panose="020F0502020204030204" pitchFamily="34" charset="0"/>
              </a:rPr>
              <a:t>Probleemi lahendamine </a:t>
            </a:r>
            <a:r>
              <a:rPr lang="et-EE" sz="1100" dirty="0">
                <a:effectLst/>
                <a:latin typeface="Calibri" panose="020F0502020204030204" pitchFamily="34" charset="0"/>
                <a:ea typeface="Calibri" panose="020F0502020204030204" pitchFamily="34" charset="0"/>
                <a:cs typeface="Calibri" panose="020F0502020204030204" pitchFamily="34" charset="0"/>
              </a:rPr>
              <a:t>- </a:t>
            </a:r>
            <a:r>
              <a:rPr lang="et-EE" sz="1100" b="1" dirty="0">
                <a:effectLst/>
                <a:latin typeface="Calibri" panose="020F0502020204030204" pitchFamily="34" charset="0"/>
                <a:ea typeface="Calibri" panose="020F0502020204030204" pitchFamily="34" charset="0"/>
                <a:cs typeface="Calibri" panose="020F0502020204030204" pitchFamily="34" charset="0"/>
              </a:rPr>
              <a:t> </a:t>
            </a:r>
            <a:r>
              <a:rPr lang="et-EE" sz="1100" dirty="0">
                <a:effectLst/>
                <a:latin typeface="Calibri" panose="020F0502020204030204" pitchFamily="34" charset="0"/>
                <a:ea typeface="Calibri" panose="020F0502020204030204" pitchFamily="34" charset="0"/>
                <a:cs typeface="Calibri" panose="020F0502020204030204" pitchFamily="34" charset="0"/>
              </a:rPr>
              <a:t>oskus märgata tööprotsessis probleeme ning </a:t>
            </a:r>
            <a:r>
              <a:rPr lang="et-EE" sz="1100" b="1" dirty="0">
                <a:effectLst/>
                <a:latin typeface="Calibri" panose="020F0502020204030204" pitchFamily="34" charset="0"/>
                <a:ea typeface="Calibri" panose="020F0502020204030204" pitchFamily="34" charset="0"/>
                <a:cs typeface="Calibri" panose="020F0502020204030204" pitchFamily="34" charset="0"/>
              </a:rPr>
              <a:t>astuda samme nende lahendamiseks </a:t>
            </a:r>
            <a:r>
              <a:rPr lang="et-EE" sz="1100" dirty="0">
                <a:effectLst/>
                <a:latin typeface="Calibri" panose="020F0502020204030204" pitchFamily="34" charset="0"/>
                <a:ea typeface="Calibri" panose="020F0502020204030204" pitchFamily="34" charset="0"/>
                <a:cs typeface="Calibri" panose="020F0502020204030204" pitchFamily="34" charset="0"/>
              </a:rPr>
              <a:t>(</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ettepanekute tegemine töökorralduse muutmiseks),</a:t>
            </a:r>
            <a:r>
              <a:rPr lang="et-EE" sz="1100" dirty="0">
                <a:effectLst/>
                <a:latin typeface="Calibri" panose="020F0502020204030204" pitchFamily="34" charset="0"/>
                <a:ea typeface="Calibri" panose="020F0502020204030204" pitchFamily="34" charset="0"/>
                <a:cs typeface="Calibri" panose="020F0502020204030204" pitchFamily="34" charset="0"/>
              </a:rPr>
              <a:t> </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probleemide algpõhjuste määratlemine,</a:t>
            </a:r>
            <a:r>
              <a:rPr lang="et-EE" sz="1100" dirty="0">
                <a:effectLst/>
                <a:latin typeface="Calibri" panose="020F0502020204030204" pitchFamily="34" charset="0"/>
                <a:ea typeface="Calibri" panose="020F0502020204030204" pitchFamily="34" charset="0"/>
                <a:cs typeface="Calibri" panose="020F0502020204030204" pitchFamily="34" charset="0"/>
              </a:rPr>
              <a:t> oskus probleemsituatsiooni täpselt ja selgelt kirjeldada; valmidus ja võimekus keerulisi olukordi lahendada, ootamatutes olukordades kiire lahenduse leidmine.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spcAft>
                <a:spcPts val="800"/>
              </a:spcAft>
            </a:pPr>
            <a:r>
              <a:rPr lang="et-EE" sz="1100" b="1" dirty="0">
                <a:effectLst/>
                <a:latin typeface="Calibri" panose="020F0502020204030204" pitchFamily="34" charset="0"/>
                <a:ea typeface="Calibri" panose="020F0502020204030204" pitchFamily="34" charset="0"/>
                <a:cs typeface="Calibri" panose="020F0502020204030204" pitchFamily="34" charset="0"/>
              </a:rPr>
              <a:t>Loov ja uuenduslik tegutsemine - innovaatilisus, rakenduslik mõtlemine</a:t>
            </a:r>
            <a:r>
              <a:rPr lang="et-EE" sz="1100" dirty="0">
                <a:effectLst/>
                <a:latin typeface="Calibri" panose="020F0502020204030204" pitchFamily="34" charset="0"/>
                <a:ea typeface="Calibri" panose="020F0502020204030204" pitchFamily="34" charset="0"/>
                <a:cs typeface="Calibri" panose="020F0502020204030204" pitchFamily="34" charset="0"/>
              </a:rPr>
              <a:t>; oskus näha ja pakkuda välja teadustöö rakendamise võimalusi; ettevõtte protsesse ja turutrende arvestav uudsete lahenduste pakkumine; </a:t>
            </a:r>
            <a:r>
              <a:rPr lang="et-EE" sz="1100" b="1" dirty="0">
                <a:effectLst/>
                <a:latin typeface="Calibri" panose="020F0502020204030204" pitchFamily="34" charset="0"/>
                <a:ea typeface="Calibri" panose="020F0502020204030204" pitchFamily="34" charset="0"/>
                <a:cs typeface="Calibri" panose="020F0502020204030204" pitchFamily="34" charset="0"/>
              </a:rPr>
              <a:t>uute ideede seostamine eluliste situatsioonidega </a:t>
            </a:r>
            <a:r>
              <a:rPr lang="et-EE" sz="1100" dirty="0">
                <a:effectLst/>
                <a:latin typeface="Calibri" panose="020F0502020204030204" pitchFamily="34" charset="0"/>
                <a:ea typeface="Calibri" panose="020F0502020204030204" pitchFamily="34" charset="0"/>
                <a:cs typeface="Calibri" panose="020F0502020204030204" pitchFamily="34" charset="0"/>
              </a:rPr>
              <a:t>ja </a:t>
            </a:r>
            <a:r>
              <a:rPr lang="et-EE" sz="1100" b="1" dirty="0">
                <a:effectLst/>
                <a:latin typeface="Calibri" panose="020F0502020204030204" pitchFamily="34" charset="0"/>
                <a:ea typeface="Calibri" panose="020F0502020204030204" pitchFamily="34" charset="0"/>
                <a:cs typeface="Calibri" panose="020F0502020204030204" pitchFamily="34" charset="0"/>
              </a:rPr>
              <a:t>erinevate ideede </a:t>
            </a:r>
            <a:r>
              <a:rPr lang="et-EE" sz="1100" b="1" dirty="0" err="1">
                <a:effectLst/>
                <a:latin typeface="Calibri" panose="020F0502020204030204" pitchFamily="34" charset="0"/>
                <a:ea typeface="Calibri" panose="020F0502020204030204" pitchFamily="34" charset="0"/>
                <a:cs typeface="Calibri" panose="020F0502020204030204" pitchFamily="34" charset="0"/>
              </a:rPr>
              <a:t>kokkusobitamine</a:t>
            </a:r>
            <a:r>
              <a:rPr lang="et-EE" sz="1100" b="1" dirty="0">
                <a:effectLst/>
                <a:latin typeface="Calibri" panose="020F0502020204030204" pitchFamily="34" charset="0"/>
                <a:ea typeface="Calibri" panose="020F0502020204030204" pitchFamily="34" charset="0"/>
                <a:cs typeface="Calibri" panose="020F0502020204030204" pitchFamily="34" charset="0"/>
              </a:rPr>
              <a:t> </a:t>
            </a:r>
            <a:r>
              <a:rPr lang="et-EE" sz="1100" dirty="0">
                <a:effectLst/>
                <a:latin typeface="Calibri" panose="020F0502020204030204" pitchFamily="34" charset="0"/>
                <a:ea typeface="Calibri" panose="020F0502020204030204" pitchFamily="34" charset="0"/>
                <a:cs typeface="Calibri" panose="020F0502020204030204" pitchFamily="34" charset="0"/>
              </a:rPr>
              <a:t>ärivõimaluste avastamiseks ja ärakasutamiseks; innovaatilisus, uudsete tehnoloogiliste lahenduste kasutuselevõtt ja juurutamine; ideede genereerimise oskus, uudishimu.</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pPr>
            <a:endParaRPr lang="et-EE" sz="1100" dirty="0"/>
          </a:p>
          <a:p>
            <a:pPr marL="0" algn="l">
              <a:lnSpc>
                <a:spcPct val="100000"/>
              </a:lnSpc>
              <a:spcBef>
                <a:spcPts val="0"/>
              </a:spcBef>
              <a:spcAft>
                <a:spcPts val="800"/>
              </a:spcAft>
            </a:pPr>
            <a:r>
              <a:rPr lang="et-EE" sz="1100" b="1" dirty="0" err="1">
                <a:effectLst/>
                <a:latin typeface="Calibri" panose="020F0502020204030204" pitchFamily="34" charset="0"/>
                <a:ea typeface="Calibri" panose="020F0502020204030204" pitchFamily="34" charset="0"/>
                <a:cs typeface="Calibri" panose="020F0502020204030204" pitchFamily="34" charset="0"/>
              </a:rPr>
              <a:t>Lävimisokustest</a:t>
            </a:r>
            <a:r>
              <a:rPr lang="et-EE" sz="1100" b="1" dirty="0">
                <a:effectLst/>
                <a:latin typeface="Calibri" panose="020F0502020204030204" pitchFamily="34" charset="0"/>
                <a:ea typeface="Calibri" panose="020F0502020204030204" pitchFamily="34" charset="0"/>
                <a:cs typeface="Calibri" panose="020F0502020204030204" pitchFamily="34" charset="0"/>
              </a:rPr>
              <a:t>  </a:t>
            </a:r>
          </a:p>
          <a:p>
            <a:pPr marL="0" algn="l">
              <a:lnSpc>
                <a:spcPct val="100000"/>
              </a:lnSpc>
              <a:spcBef>
                <a:spcPts val="0"/>
              </a:spcBef>
              <a:spcAft>
                <a:spcPts val="800"/>
              </a:spcAft>
            </a:pPr>
            <a:r>
              <a:rPr lang="et-EE" sz="1100" b="1" dirty="0">
                <a:effectLst/>
                <a:latin typeface="Calibri" panose="020F0502020204030204" pitchFamily="34" charset="0"/>
                <a:ea typeface="Calibri" panose="020F0502020204030204" pitchFamily="34" charset="0"/>
                <a:cs typeface="Calibri" panose="020F0502020204030204" pitchFamily="34" charset="0"/>
              </a:rPr>
              <a:t>Meeskonnatöö- ja koostööoskus </a:t>
            </a:r>
            <a:r>
              <a:rPr lang="et-EE" sz="1100" dirty="0">
                <a:effectLst/>
                <a:latin typeface="Calibri" panose="020F0502020204030204" pitchFamily="34" charset="0"/>
                <a:ea typeface="Calibri" panose="020F0502020204030204" pitchFamily="34" charset="0"/>
                <a:cs typeface="Calibri" panose="020F0502020204030204" pitchFamily="34" charset="0"/>
              </a:rPr>
              <a:t>- </a:t>
            </a:r>
            <a:r>
              <a:rPr lang="et-EE" sz="1100" b="1" dirty="0">
                <a:effectLst/>
                <a:latin typeface="Calibri" panose="020F0502020204030204" pitchFamily="34" charset="0"/>
                <a:ea typeface="Calibri" panose="020F0502020204030204" pitchFamily="34" charset="0"/>
                <a:cs typeface="Calibri" panose="020F0502020204030204" pitchFamily="34" charset="0"/>
              </a:rPr>
              <a:t>teistega arvestamine</a:t>
            </a:r>
            <a:r>
              <a:rPr lang="et-EE" sz="1100" dirty="0">
                <a:effectLst/>
                <a:latin typeface="Calibri" panose="020F0502020204030204" pitchFamily="34" charset="0"/>
                <a:ea typeface="Calibri" panose="020F0502020204030204" pitchFamily="34" charset="0"/>
                <a:cs typeface="Calibri" panose="020F0502020204030204" pitchFamily="34" charset="0"/>
              </a:rPr>
              <a:t>, pädevuspiiride tunnetamine ja valmisolek vajaduse korral vahetu juhi poole pöörduda; </a:t>
            </a:r>
          </a:p>
          <a:p>
            <a:pPr marL="0" algn="l">
              <a:lnSpc>
                <a:spcPct val="100000"/>
              </a:lnSpc>
              <a:spcBef>
                <a:spcPts val="0"/>
              </a:spcBef>
              <a:spcAft>
                <a:spcPts val="800"/>
              </a:spcAft>
            </a:pPr>
            <a:r>
              <a:rPr lang="et-EE" sz="1100" dirty="0" err="1">
                <a:effectLst/>
                <a:latin typeface="Calibri" panose="020F0502020204030204" pitchFamily="34" charset="0"/>
                <a:ea typeface="Calibri" panose="020F0502020204030204" pitchFamily="34" charset="0"/>
                <a:cs typeface="Calibri" panose="020F0502020204030204" pitchFamily="34" charset="0"/>
              </a:rPr>
              <a:t>transdistsiplinaarne</a:t>
            </a:r>
            <a:r>
              <a:rPr lang="et-EE" sz="1100" dirty="0">
                <a:effectLst/>
                <a:latin typeface="Calibri" panose="020F0502020204030204" pitchFamily="34" charset="0"/>
                <a:ea typeface="Calibri" panose="020F0502020204030204" pitchFamily="34" charset="0"/>
                <a:cs typeface="Calibri" panose="020F0502020204030204" pitchFamily="34" charset="0"/>
              </a:rPr>
              <a:t> ja kultuuridevaheline koostöö; </a:t>
            </a:r>
            <a:r>
              <a:rPr lang="et-EE" sz="1100" b="1" dirty="0">
                <a:effectLst/>
                <a:latin typeface="Calibri" panose="020F0502020204030204" pitchFamily="34" charset="0"/>
                <a:ea typeface="Calibri" panose="020F0502020204030204" pitchFamily="34" charset="0"/>
                <a:cs typeface="Calibri" panose="020F0502020204030204" pitchFamily="34" charset="0"/>
              </a:rPr>
              <a:t>võrgustikutöö</a:t>
            </a:r>
            <a:r>
              <a:rPr lang="et-EE" sz="1100" dirty="0">
                <a:effectLst/>
                <a:latin typeface="Calibri" panose="020F0502020204030204" pitchFamily="34" charset="0"/>
                <a:ea typeface="Calibri" panose="020F0502020204030204" pitchFamily="34" charset="0"/>
                <a:cs typeface="Calibri" panose="020F0502020204030204" pitchFamily="34" charset="0"/>
              </a:rPr>
              <a:t>, koostöö eri tegevusalade ja organisatsioonide vahel, </a:t>
            </a:r>
            <a:r>
              <a:rPr lang="et-EE" sz="1100" b="1" dirty="0">
                <a:effectLst/>
                <a:latin typeface="Calibri" panose="020F0502020204030204" pitchFamily="34" charset="0"/>
                <a:ea typeface="Calibri" panose="020F0502020204030204" pitchFamily="34" charset="0"/>
                <a:cs typeface="Calibri" panose="020F0502020204030204" pitchFamily="34" charset="0"/>
              </a:rPr>
              <a:t>kaasamine</a:t>
            </a:r>
            <a:r>
              <a:rPr lang="et-EE" sz="1100" dirty="0">
                <a:effectLst/>
                <a:latin typeface="Calibri" panose="020F0502020204030204" pitchFamily="34" charset="0"/>
                <a:ea typeface="Calibri" panose="020F0502020204030204" pitchFamily="34" charset="0"/>
                <a:cs typeface="Calibri" panose="020F0502020204030204" pitchFamily="34" charset="0"/>
              </a:rPr>
              <a:t>.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spcAft>
                <a:spcPts val="800"/>
              </a:spcAft>
            </a:pPr>
            <a:r>
              <a:rPr lang="et-EE" sz="1100" b="1" dirty="0">
                <a:effectLst/>
                <a:latin typeface="Calibri" panose="020F0502020204030204" pitchFamily="34" charset="0"/>
                <a:ea typeface="Calibri" panose="020F0502020204030204" pitchFamily="34" charset="0"/>
                <a:cs typeface="Calibri" panose="020F0502020204030204" pitchFamily="34" charset="0"/>
              </a:rPr>
              <a:t>Suhtlemisoskus -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läbirääkimine</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veenmine</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argumenteerimine, väitlemine, mõjutamine,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konfliktide ennetamine ja lahendamine</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kuulamine, vestluse juhtimine, diplomaatiline / taktitundeline käitumine; </a:t>
            </a:r>
            <a:r>
              <a:rPr lang="et-EE" sz="1100" dirty="0">
                <a:effectLst/>
                <a:latin typeface="Calibri" panose="020F0502020204030204" pitchFamily="34" charset="0"/>
                <a:ea typeface="Calibri" panose="020F0502020204030204" pitchFamily="34" charset="0"/>
                <a:cs typeface="Calibri" panose="020F0502020204030204" pitchFamily="34" charset="0"/>
              </a:rPr>
              <a:t>seisukohtade kindel, argumenteeritud ning hinnanguvaba väljendamine,</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t-EE" sz="1100" dirty="0">
                <a:effectLst/>
                <a:latin typeface="Calibri" panose="020F0502020204030204" pitchFamily="34" charset="0"/>
                <a:ea typeface="Calibri" panose="020F0502020204030204" pitchFamily="34" charset="0"/>
                <a:cs typeface="Calibri" panose="020F0502020204030204" pitchFamily="34" charset="0"/>
              </a:rPr>
              <a:t>valmidus ja võimekus </a:t>
            </a:r>
            <a:r>
              <a:rPr lang="et-EE" sz="1100" b="1" dirty="0">
                <a:effectLst/>
                <a:latin typeface="Calibri" panose="020F0502020204030204" pitchFamily="34" charset="0"/>
                <a:ea typeface="Calibri" panose="020F0502020204030204" pitchFamily="34" charset="0"/>
                <a:cs typeface="Calibri" panose="020F0502020204030204" pitchFamily="34" charset="0"/>
              </a:rPr>
              <a:t>ennast kehtestada</a:t>
            </a:r>
            <a:r>
              <a:rPr lang="et-EE" sz="1100" dirty="0">
                <a:effectLst/>
                <a:latin typeface="Calibri" panose="020F0502020204030204" pitchFamily="34" charset="0"/>
                <a:ea typeface="Calibri" panose="020F0502020204030204" pitchFamily="34" charset="0"/>
                <a:cs typeface="Calibri" panose="020F0502020204030204" pitchFamily="34" charset="0"/>
              </a:rPr>
              <a:t>;</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kultuurierinevustega arvestamine</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spcAft>
                <a:spcPts val="800"/>
              </a:spcAft>
            </a:pPr>
            <a:r>
              <a:rPr lang="et-EE" sz="1100" b="1" dirty="0">
                <a:effectLst/>
                <a:latin typeface="Calibri" panose="020F0502020204030204" pitchFamily="34" charset="0"/>
                <a:ea typeface="Calibri" panose="020F0502020204030204" pitchFamily="34" charset="0"/>
                <a:cs typeface="Calibri" panose="020F0502020204030204" pitchFamily="34" charset="0"/>
              </a:rPr>
              <a:t>Keeleoskus </a:t>
            </a:r>
            <a:r>
              <a:rPr lang="et-EE" sz="1100" dirty="0">
                <a:effectLst/>
                <a:latin typeface="Calibri" panose="020F0502020204030204" pitchFamily="34" charset="0"/>
                <a:ea typeface="Calibri" panose="020F0502020204030204" pitchFamily="34" charset="0"/>
                <a:cs typeface="Calibri" panose="020F0502020204030204" pitchFamily="34" charset="0"/>
              </a:rPr>
              <a:t>-</a:t>
            </a:r>
            <a:r>
              <a:rPr lang="et-EE" sz="1100" b="1" dirty="0">
                <a:effectLst/>
                <a:latin typeface="Calibri" panose="020F0502020204030204" pitchFamily="34" charset="0"/>
                <a:ea typeface="Calibri" panose="020F0502020204030204" pitchFamily="34" charset="0"/>
                <a:cs typeface="Calibri" panose="020F0502020204030204" pitchFamily="34" charset="0"/>
              </a:rPr>
              <a:t> </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Eri keelte (sh vene, inglise, eesti) valdamine (sh </a:t>
            </a:r>
            <a:r>
              <a:rPr lang="et-EE" sz="1100" dirty="0">
                <a:effectLst/>
                <a:latin typeface="Calibri" panose="020F0502020204030204" pitchFamily="34" charset="0"/>
                <a:ea typeface="Calibri" panose="020F0502020204030204" pitchFamily="34" charset="0"/>
                <a:cs typeface="Calibri" panose="020F0502020204030204" pitchFamily="34" charset="0"/>
              </a:rPr>
              <a:t>valdkonnaspetsiifilise terminoloogia valdamine,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tarbetekstide mõistmine </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(seadused, valdkonda reguleerivad õigusaktid, </a:t>
            </a:r>
            <a:r>
              <a:rPr lang="et-EE" sz="1100" dirty="0">
                <a:effectLst/>
                <a:latin typeface="Calibri" panose="020F0502020204030204" pitchFamily="34" charset="0"/>
                <a:ea typeface="Calibri" panose="020F0502020204030204" pitchFamily="34" charset="0"/>
                <a:cs typeface="Calibri" panose="020F0502020204030204" pitchFamily="34" charset="0"/>
              </a:rPr>
              <a:t>juhendmaterjalid, õppekirjandus jne)); selge </a:t>
            </a:r>
            <a:r>
              <a:rPr lang="et-E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suuline ja kirjalik eneseväljendus</a:t>
            </a:r>
            <a:r>
              <a:rPr lang="et-E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t-EE" sz="11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00000"/>
              </a:lnSpc>
              <a:spcBef>
                <a:spcPts val="0"/>
              </a:spcBef>
            </a:pPr>
            <a:endParaRPr lang="et-EE" sz="1100" dirty="0"/>
          </a:p>
          <a:p>
            <a:pPr marL="0" algn="l">
              <a:lnSpc>
                <a:spcPct val="100000"/>
              </a:lnSpc>
              <a:spcBef>
                <a:spcPts val="0"/>
              </a:spcBef>
            </a:pPr>
            <a:endParaRPr lang="et-EE" sz="1100" dirty="0"/>
          </a:p>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1D190-6B39-4DFC-A6A5-2C22B312273E}"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5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014FFF55-1B23-45E2-A313-C13EB2B85559}" type="slidenum">
              <a:rPr lang="et-EE" smtClean="0"/>
              <a:t>16</a:t>
            </a:fld>
            <a:endParaRPr lang="et-EE"/>
          </a:p>
        </p:txBody>
      </p:sp>
    </p:spTree>
    <p:extLst>
      <p:ext uri="{BB962C8B-B14F-4D97-AF65-F5344CB8AC3E}">
        <p14:creationId xmlns:p14="http://schemas.microsoft.com/office/powerpoint/2010/main" val="153223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22BA2A8D-10CF-4392-9FFA-9C2A1BCCF6C3}" type="slidenum">
              <a:rPr lang="et-EE" smtClean="0"/>
              <a:t>17</a:t>
            </a:fld>
            <a:endParaRPr lang="et-EE"/>
          </a:p>
        </p:txBody>
      </p:sp>
    </p:spTree>
    <p:extLst>
      <p:ext uri="{BB962C8B-B14F-4D97-AF65-F5344CB8AC3E}">
        <p14:creationId xmlns:p14="http://schemas.microsoft.com/office/powerpoint/2010/main" val="315961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98"/>
            <a:ext cx="5759450" cy="3239691"/>
          </a:xfrm>
          <a:prstGeom prst="rect">
            <a:avLst/>
          </a:prstGeom>
        </p:spPr>
      </p:pic>
      <p:sp>
        <p:nvSpPr>
          <p:cNvPr id="2" name="Title 1"/>
          <p:cNvSpPr>
            <a:spLocks noGrp="1"/>
          </p:cNvSpPr>
          <p:nvPr>
            <p:ph type="ctrTitle" hasCustomPrompt="1"/>
          </p:nvPr>
        </p:nvSpPr>
        <p:spPr>
          <a:xfrm>
            <a:off x="719932" y="1332000"/>
            <a:ext cx="4319588" cy="372703"/>
          </a:xfrm>
        </p:spPr>
        <p:txBody>
          <a:bodyPr anchor="b"/>
          <a:lstStyle>
            <a:lvl1pPr algn="ctr">
              <a:defRPr sz="2000">
                <a:solidFill>
                  <a:schemeClr val="bg1"/>
                </a:solidFill>
              </a:defRPr>
            </a:lvl1pPr>
          </a:lstStyle>
          <a:p>
            <a:r>
              <a:rPr lang="en-US" dirty="0"/>
              <a:t>Click to edit master title</a:t>
            </a:r>
            <a:endParaRPr lang="et-EE" dirty="0"/>
          </a:p>
        </p:txBody>
      </p:sp>
      <p:sp>
        <p:nvSpPr>
          <p:cNvPr id="3" name="Subtitle 2"/>
          <p:cNvSpPr>
            <a:spLocks noGrp="1"/>
          </p:cNvSpPr>
          <p:nvPr>
            <p:ph type="subTitle" idx="1"/>
          </p:nvPr>
        </p:nvSpPr>
        <p:spPr>
          <a:xfrm>
            <a:off x="719932" y="1800000"/>
            <a:ext cx="4319588" cy="543208"/>
          </a:xfrm>
        </p:spPr>
        <p:txBody>
          <a:bodyPr lIns="0" tIns="0" rIns="0" bIns="0">
            <a:normAutofit/>
          </a:bodyPr>
          <a:lstStyle>
            <a:lvl1pPr marL="0" indent="0" algn="ctr">
              <a:buNone/>
              <a:defRPr sz="1500">
                <a:solidFill>
                  <a:schemeClr val="bg1"/>
                </a:solidFill>
                <a:latin typeface="+mn-lt"/>
              </a:defRPr>
            </a:lvl1pPr>
            <a:lvl2pPr marL="215981" indent="0" algn="ctr">
              <a:buNone/>
              <a:defRPr sz="945"/>
            </a:lvl2pPr>
            <a:lvl3pPr marL="431963" indent="0" algn="ctr">
              <a:buNone/>
              <a:defRPr sz="850"/>
            </a:lvl3pPr>
            <a:lvl4pPr marL="647944" indent="0" algn="ctr">
              <a:buNone/>
              <a:defRPr sz="756"/>
            </a:lvl4pPr>
            <a:lvl5pPr marL="863925" indent="0" algn="ctr">
              <a:buNone/>
              <a:defRPr sz="756"/>
            </a:lvl5pPr>
            <a:lvl6pPr marL="1079906" indent="0" algn="ctr">
              <a:buNone/>
              <a:defRPr sz="756"/>
            </a:lvl6pPr>
            <a:lvl7pPr marL="1295888" indent="0" algn="ctr">
              <a:buNone/>
              <a:defRPr sz="756"/>
            </a:lvl7pPr>
            <a:lvl8pPr marL="1511869" indent="0" algn="ctr">
              <a:buNone/>
              <a:defRPr sz="756"/>
            </a:lvl8pPr>
            <a:lvl9pPr marL="1727850" indent="0" algn="ctr">
              <a:buNone/>
              <a:defRPr sz="756"/>
            </a:lvl9pPr>
          </a:lstStyle>
          <a:p>
            <a:r>
              <a:rPr lang="en-US" dirty="0"/>
              <a:t>Click to edit Master subtitle style</a:t>
            </a:r>
            <a:endParaRPr lang="et-EE" dirty="0"/>
          </a:p>
        </p:txBody>
      </p:sp>
      <p:sp>
        <p:nvSpPr>
          <p:cNvPr id="12" name="Text Placeholder 11"/>
          <p:cNvSpPr>
            <a:spLocks noGrp="1"/>
          </p:cNvSpPr>
          <p:nvPr>
            <p:ph type="body" sz="quarter" idx="10" hasCustomPrompt="1"/>
          </p:nvPr>
        </p:nvSpPr>
        <p:spPr>
          <a:xfrm>
            <a:off x="2426759" y="2742639"/>
            <a:ext cx="905933" cy="209550"/>
          </a:xfrm>
        </p:spPr>
        <p:txBody>
          <a:bodyPr anchor="ctr">
            <a:noAutofit/>
          </a:bodyPr>
          <a:lstStyle>
            <a:lvl1pPr marL="0" indent="0" algn="ctr">
              <a:buNone/>
              <a:defRPr sz="1100">
                <a:solidFill>
                  <a:schemeClr val="bg1"/>
                </a:solidFill>
                <a:latin typeface="+mn-lt"/>
              </a:defRPr>
            </a:lvl1pPr>
          </a:lstStyle>
          <a:p>
            <a:pPr lvl="0"/>
            <a:r>
              <a:rPr lang="et-EE" dirty="0" err="1"/>
              <a:t>Date</a:t>
            </a:r>
            <a:endParaRPr lang="et-EE"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l="27270"/>
          <a:stretch/>
        </p:blipFill>
        <p:spPr>
          <a:xfrm>
            <a:off x="795322" y="252000"/>
            <a:ext cx="1431870" cy="2880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65870" y="150990"/>
            <a:ext cx="719131" cy="417969"/>
          </a:xfrm>
          <a:prstGeom prst="rect">
            <a:avLst/>
          </a:prstGeom>
        </p:spPr>
      </p:pic>
    </p:spTree>
    <p:extLst>
      <p:ext uri="{BB962C8B-B14F-4D97-AF65-F5344CB8AC3E}">
        <p14:creationId xmlns:p14="http://schemas.microsoft.com/office/powerpoint/2010/main" val="418092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bg1"/>
                </a:solidFill>
                <a:latin typeface="+mn-lt"/>
              </a:defRPr>
            </a:lvl1pPr>
          </a:lstStyle>
          <a:p>
            <a:r>
              <a:rPr lang="en-US" dirty="0"/>
              <a:t>Click to edit master title</a:t>
            </a:r>
            <a:endParaRPr lang="et-EE" dirty="0"/>
          </a:p>
        </p:txBody>
      </p:sp>
      <p:sp>
        <p:nvSpPr>
          <p:cNvPr id="3" name="Picture Placeholder 2"/>
          <p:cNvSpPr>
            <a:spLocks noGrp="1"/>
          </p:cNvSpPr>
          <p:nvPr>
            <p:ph type="pic" idx="1"/>
          </p:nvPr>
        </p:nvSpPr>
        <p:spPr>
          <a:xfrm>
            <a:off x="2878401" y="-1"/>
            <a:ext cx="2880000" cy="3240000"/>
          </a:xfrm>
        </p:spPr>
        <p:txBody>
          <a:bodyPr anchor="ctr">
            <a:normAutofit/>
          </a:bodyPr>
          <a:lstStyle>
            <a:lvl1pPr marL="0" indent="0" algn="l">
              <a:buNone/>
              <a:defRPr sz="1100">
                <a:solidFill>
                  <a:schemeClr val="bg1"/>
                </a:solidFill>
              </a:defRPr>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endParaRPr lang="et-EE" dirty="0"/>
          </a:p>
        </p:txBody>
      </p:sp>
      <p:sp>
        <p:nvSpPr>
          <p:cNvPr id="4" name="Text Placeholder 3"/>
          <p:cNvSpPr>
            <a:spLocks noGrp="1"/>
          </p:cNvSpPr>
          <p:nvPr>
            <p:ph type="body" sz="half" idx="2"/>
          </p:nvPr>
        </p:nvSpPr>
        <p:spPr>
          <a:xfrm>
            <a:off x="360000" y="1440000"/>
            <a:ext cx="2016000" cy="1440000"/>
          </a:xfrm>
        </p:spPr>
        <p:txBody>
          <a:bodyPr lIns="0" tIns="0" rIns="0" bIns="0">
            <a:normAutofit/>
          </a:bodyPr>
          <a:lstStyle>
            <a:lvl1pPr marL="0" indent="0">
              <a:buNone/>
              <a:defRPr sz="1050">
                <a:solidFill>
                  <a:schemeClr val="bg1"/>
                </a:solidFill>
                <a:latin typeface="+mn-lt"/>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337656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tx2"/>
                </a:solidFill>
                <a:latin typeface="+mn-lt"/>
              </a:defRPr>
            </a:lvl1pPr>
          </a:lstStyle>
          <a:p>
            <a:r>
              <a:rPr lang="en-US" dirty="0"/>
              <a:t>Click to edit master title</a:t>
            </a:r>
            <a:endParaRPr lang="et-EE" dirty="0"/>
          </a:p>
        </p:txBody>
      </p:sp>
      <p:sp>
        <p:nvSpPr>
          <p:cNvPr id="3" name="Picture Placeholder 2"/>
          <p:cNvSpPr>
            <a:spLocks noGrp="1"/>
          </p:cNvSpPr>
          <p:nvPr>
            <p:ph type="pic" idx="1"/>
          </p:nvPr>
        </p:nvSpPr>
        <p:spPr>
          <a:xfrm>
            <a:off x="2878401" y="-1"/>
            <a:ext cx="2880000" cy="3240000"/>
          </a:xfrm>
        </p:spPr>
        <p:txBody>
          <a:bodyPr anchor="ctr">
            <a:normAutofit/>
          </a:bodyPr>
          <a:lstStyle>
            <a:lvl1pPr marL="0" indent="0" algn="l">
              <a:buNone/>
              <a:defRPr sz="1100">
                <a:solidFill>
                  <a:schemeClr val="tx2"/>
                </a:solidFill>
              </a:defRPr>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endParaRPr lang="et-EE" dirty="0"/>
          </a:p>
        </p:txBody>
      </p:sp>
      <p:sp>
        <p:nvSpPr>
          <p:cNvPr id="4" name="Text Placeholder 3"/>
          <p:cNvSpPr>
            <a:spLocks noGrp="1"/>
          </p:cNvSpPr>
          <p:nvPr>
            <p:ph type="body" sz="half" idx="2"/>
          </p:nvPr>
        </p:nvSpPr>
        <p:spPr>
          <a:xfrm>
            <a:off x="360000" y="1440000"/>
            <a:ext cx="2016000" cy="1440000"/>
          </a:xfrm>
        </p:spPr>
        <p:txBody>
          <a:bodyPr lIns="0" tIns="0" rIns="0" bIns="0">
            <a:normAutofit/>
          </a:bodyPr>
          <a:lstStyle>
            <a:lvl1pPr marL="0" indent="0">
              <a:buNone/>
              <a:defRPr sz="1050">
                <a:solidFill>
                  <a:schemeClr val="tx2"/>
                </a:solidFill>
                <a:latin typeface="+mn-lt"/>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1078486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0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5759450" cy="3239691"/>
          </a:xfrm>
          <a:prstGeom prst="rect">
            <a:avLst/>
          </a:prstGeom>
        </p:spPr>
      </p:pic>
      <p:sp>
        <p:nvSpPr>
          <p:cNvPr id="2" name="Title 1"/>
          <p:cNvSpPr>
            <a:spLocks noGrp="1"/>
          </p:cNvSpPr>
          <p:nvPr>
            <p:ph type="ctrTitle" hasCustomPrompt="1"/>
          </p:nvPr>
        </p:nvSpPr>
        <p:spPr>
          <a:xfrm>
            <a:off x="719932" y="1332000"/>
            <a:ext cx="4319588" cy="372703"/>
          </a:xfrm>
        </p:spPr>
        <p:txBody>
          <a:bodyPr anchor="b"/>
          <a:lstStyle>
            <a:lvl1pPr algn="ctr">
              <a:defRPr sz="2000">
                <a:solidFill>
                  <a:schemeClr val="bg1"/>
                </a:solidFill>
              </a:defRPr>
            </a:lvl1pPr>
          </a:lstStyle>
          <a:p>
            <a:r>
              <a:rPr lang="en-US" dirty="0"/>
              <a:t>Click to edit master title</a:t>
            </a:r>
            <a:endParaRPr lang="et-EE" dirty="0"/>
          </a:p>
        </p:txBody>
      </p:sp>
      <p:sp>
        <p:nvSpPr>
          <p:cNvPr id="3" name="Subtitle 2"/>
          <p:cNvSpPr>
            <a:spLocks noGrp="1"/>
          </p:cNvSpPr>
          <p:nvPr>
            <p:ph type="subTitle" idx="1"/>
          </p:nvPr>
        </p:nvSpPr>
        <p:spPr>
          <a:xfrm>
            <a:off x="719932" y="1800000"/>
            <a:ext cx="4319588" cy="543208"/>
          </a:xfrm>
        </p:spPr>
        <p:txBody>
          <a:bodyPr lIns="0" tIns="0" rIns="0" bIns="0">
            <a:normAutofit/>
          </a:bodyPr>
          <a:lstStyle>
            <a:lvl1pPr marL="0" indent="0" algn="ctr">
              <a:buNone/>
              <a:defRPr sz="1500">
                <a:solidFill>
                  <a:schemeClr val="bg1"/>
                </a:solidFill>
                <a:latin typeface="+mn-lt"/>
              </a:defRPr>
            </a:lvl1pPr>
            <a:lvl2pPr marL="215981" indent="0" algn="ctr">
              <a:buNone/>
              <a:defRPr sz="945"/>
            </a:lvl2pPr>
            <a:lvl3pPr marL="431963" indent="0" algn="ctr">
              <a:buNone/>
              <a:defRPr sz="850"/>
            </a:lvl3pPr>
            <a:lvl4pPr marL="647944" indent="0" algn="ctr">
              <a:buNone/>
              <a:defRPr sz="756"/>
            </a:lvl4pPr>
            <a:lvl5pPr marL="863925" indent="0" algn="ctr">
              <a:buNone/>
              <a:defRPr sz="756"/>
            </a:lvl5pPr>
            <a:lvl6pPr marL="1079906" indent="0" algn="ctr">
              <a:buNone/>
              <a:defRPr sz="756"/>
            </a:lvl6pPr>
            <a:lvl7pPr marL="1295888" indent="0" algn="ctr">
              <a:buNone/>
              <a:defRPr sz="756"/>
            </a:lvl7pPr>
            <a:lvl8pPr marL="1511869" indent="0" algn="ctr">
              <a:buNone/>
              <a:defRPr sz="756"/>
            </a:lvl8pPr>
            <a:lvl9pPr marL="1727850" indent="0" algn="ctr">
              <a:buNone/>
              <a:defRPr sz="756"/>
            </a:lvl9pPr>
          </a:lstStyle>
          <a:p>
            <a:r>
              <a:rPr lang="en-US" dirty="0"/>
              <a:t>Click to edit Master subtitle style</a:t>
            </a:r>
            <a:endParaRPr lang="et-EE" dirty="0"/>
          </a:p>
        </p:txBody>
      </p:sp>
      <p:sp>
        <p:nvSpPr>
          <p:cNvPr id="12" name="Text Placeholder 11"/>
          <p:cNvSpPr>
            <a:spLocks noGrp="1"/>
          </p:cNvSpPr>
          <p:nvPr>
            <p:ph type="body" sz="quarter" idx="10" hasCustomPrompt="1"/>
          </p:nvPr>
        </p:nvSpPr>
        <p:spPr>
          <a:xfrm>
            <a:off x="2426759" y="2742639"/>
            <a:ext cx="905933" cy="209550"/>
          </a:xfrm>
        </p:spPr>
        <p:txBody>
          <a:bodyPr anchor="ctr">
            <a:noAutofit/>
          </a:bodyPr>
          <a:lstStyle>
            <a:lvl1pPr marL="0" indent="0" algn="ctr">
              <a:buNone/>
              <a:defRPr sz="1100">
                <a:solidFill>
                  <a:schemeClr val="bg1"/>
                </a:solidFill>
                <a:latin typeface="+mn-lt"/>
              </a:defRPr>
            </a:lvl1pPr>
          </a:lstStyle>
          <a:p>
            <a:pPr lvl="0"/>
            <a:r>
              <a:rPr lang="et-EE" dirty="0" err="1"/>
              <a:t>Date</a:t>
            </a:r>
            <a:endParaRPr lang="et-EE" dirty="0"/>
          </a:p>
        </p:txBody>
      </p:sp>
      <p:pic>
        <p:nvPicPr>
          <p:cNvPr id="9" name="Picture 8"/>
          <p:cNvPicPr>
            <a:picLocks noChangeAspect="1"/>
          </p:cNvPicPr>
          <p:nvPr userDrawn="1"/>
        </p:nvPicPr>
        <p:blipFill rotWithShape="1">
          <a:blip r:embed="rId3"/>
          <a:srcRect l="27270"/>
          <a:stretch/>
        </p:blipFill>
        <p:spPr>
          <a:xfrm>
            <a:off x="795322" y="252000"/>
            <a:ext cx="1431870" cy="288000"/>
          </a:xfrm>
          <a:prstGeom prst="rect">
            <a:avLst/>
          </a:prstGeom>
        </p:spPr>
      </p:pic>
      <p:pic>
        <p:nvPicPr>
          <p:cNvPr id="6" name="Picture 5"/>
          <p:cNvPicPr>
            <a:picLocks noChangeAspect="1"/>
          </p:cNvPicPr>
          <p:nvPr userDrawn="1"/>
        </p:nvPicPr>
        <p:blipFill>
          <a:blip r:embed="rId4"/>
          <a:stretch>
            <a:fillRect/>
          </a:stretch>
        </p:blipFill>
        <p:spPr>
          <a:xfrm>
            <a:off x="250091" y="252000"/>
            <a:ext cx="545231" cy="288000"/>
          </a:xfrm>
          <a:prstGeom prst="rect">
            <a:avLst/>
          </a:prstGeom>
        </p:spPr>
      </p:pic>
    </p:spTree>
    <p:extLst>
      <p:ext uri="{BB962C8B-B14F-4D97-AF65-F5344CB8AC3E}">
        <p14:creationId xmlns:p14="http://schemas.microsoft.com/office/powerpoint/2010/main" val="1923353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bg1"/>
                </a:solidFill>
                <a:latin typeface="Gotham Rounded Bold" panose="02000000000000000000" pitchFamily="50" charset="0"/>
              </a:defRPr>
            </a:lvl1pPr>
          </a:lstStyle>
          <a:p>
            <a:r>
              <a:rPr lang="en-US" dirty="0"/>
              <a:t>Click to edit master title style</a:t>
            </a:r>
            <a:endParaRPr lang="et-EE" dirty="0"/>
          </a:p>
        </p:txBody>
      </p:sp>
      <p:sp>
        <p:nvSpPr>
          <p:cNvPr id="3" name="Content Placeholder 2"/>
          <p:cNvSpPr>
            <a:spLocks noGrp="1"/>
          </p:cNvSpPr>
          <p:nvPr>
            <p:ph idx="1"/>
          </p:nvPr>
        </p:nvSpPr>
        <p:spPr>
          <a:xfrm>
            <a:off x="359999" y="900000"/>
            <a:ext cx="5040000" cy="1980000"/>
          </a:xfrm>
        </p:spPr>
        <p:txBody>
          <a:bodyPr lIns="0" tIns="0" rIns="0" bIns="0"/>
          <a:lstStyle>
            <a:lvl1pPr>
              <a:defRPr>
                <a:solidFill>
                  <a:schemeClr val="bg1"/>
                </a:solidFill>
                <a:latin typeface="Gotham Rounded Medium" pitchFamily="50" charset="0"/>
              </a:defRPr>
            </a:lvl1pPr>
            <a:lvl2pPr>
              <a:defRPr>
                <a:solidFill>
                  <a:schemeClr val="bg1"/>
                </a:solidFill>
                <a:latin typeface="Gotham Rounded Medium" pitchFamily="50" charset="0"/>
              </a:defRPr>
            </a:lvl2pPr>
            <a:lvl3pPr>
              <a:defRPr>
                <a:solidFill>
                  <a:schemeClr val="bg1"/>
                </a:solidFill>
                <a:latin typeface="Gotham Rounded Medium" pitchFamily="50" charset="0"/>
              </a:defRPr>
            </a:lvl3pPr>
            <a:lvl4pPr>
              <a:defRPr>
                <a:solidFill>
                  <a:schemeClr val="bg1"/>
                </a:solidFill>
                <a:latin typeface="Gotham Rounded Medium" pitchFamily="50" charset="0"/>
              </a:defRPr>
            </a:lvl4pPr>
            <a:lvl5pPr>
              <a:defRPr>
                <a:solidFill>
                  <a:schemeClr val="bg1"/>
                </a:solidFill>
                <a:latin typeface="Gotham Rounded Medium"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4037512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sz="1200">
                <a:solidFill>
                  <a:schemeClr val="tx2"/>
                </a:solidFill>
              </a:defRPr>
            </a:lvl1pPr>
          </a:lstStyle>
          <a:p>
            <a:r>
              <a:rPr lang="en-US" dirty="0"/>
              <a:t>Click to edit master title style</a:t>
            </a:r>
            <a:endParaRPr lang="et-EE" dirty="0"/>
          </a:p>
        </p:txBody>
      </p:sp>
      <p:sp>
        <p:nvSpPr>
          <p:cNvPr id="3" name="Content Placeholder 2"/>
          <p:cNvSpPr>
            <a:spLocks noGrp="1"/>
          </p:cNvSpPr>
          <p:nvPr>
            <p:ph idx="1"/>
          </p:nvPr>
        </p:nvSpPr>
        <p:spPr>
          <a:xfrm>
            <a:off x="359999" y="900000"/>
            <a:ext cx="5040000" cy="1980000"/>
          </a:xfrm>
        </p:spPr>
        <p:txBody>
          <a:bodyPr lIns="0" tIns="0" rIns="0" bIns="0"/>
          <a:lstStyle>
            <a:lvl1pPr>
              <a:defRPr>
                <a:solidFill>
                  <a:schemeClr val="tx2"/>
                </a:solidFill>
                <a:latin typeface="Gotham Rounded Medium" pitchFamily="50" charset="0"/>
              </a:defRPr>
            </a:lvl1pPr>
            <a:lvl2pPr>
              <a:defRPr>
                <a:solidFill>
                  <a:schemeClr val="tx2"/>
                </a:solidFill>
                <a:latin typeface="Gotham Rounded Medium" pitchFamily="50" charset="0"/>
              </a:defRPr>
            </a:lvl2pPr>
            <a:lvl3pPr>
              <a:defRPr>
                <a:solidFill>
                  <a:schemeClr val="tx2"/>
                </a:solidFill>
                <a:latin typeface="Gotham Rounded Medium" pitchFamily="50" charset="0"/>
              </a:defRPr>
            </a:lvl3pPr>
            <a:lvl4pPr>
              <a:defRPr>
                <a:solidFill>
                  <a:schemeClr val="tx2"/>
                </a:solidFill>
                <a:latin typeface="Gotham Rounded Medium" pitchFamily="50" charset="0"/>
              </a:defRPr>
            </a:lvl4pPr>
            <a:lvl5pPr>
              <a:defRPr>
                <a:solidFill>
                  <a:schemeClr val="tx2"/>
                </a:solidFill>
                <a:latin typeface="Gotham Rounded Medium"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1012254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ided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bg1"/>
                </a:solidFill>
                <a:latin typeface="Gotham Rounded Bold" panose="02000000000000000000" pitchFamily="50" charset="0"/>
              </a:defRPr>
            </a:lvl1pPr>
          </a:lstStyle>
          <a:p>
            <a:r>
              <a:rPr lang="en-US" dirty="0"/>
              <a:t>Click to edit master title style</a:t>
            </a:r>
            <a:endParaRPr lang="et-EE" dirty="0"/>
          </a:p>
        </p:txBody>
      </p:sp>
      <p:sp>
        <p:nvSpPr>
          <p:cNvPr id="5" name="Content Placeholder 2"/>
          <p:cNvSpPr>
            <a:spLocks noGrp="1"/>
          </p:cNvSpPr>
          <p:nvPr>
            <p:ph sz="half" idx="1"/>
          </p:nvPr>
        </p:nvSpPr>
        <p:spPr>
          <a:xfrm>
            <a:off x="360000" y="900000"/>
            <a:ext cx="2443525" cy="20558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Content Placeholder 3"/>
          <p:cNvSpPr>
            <a:spLocks noGrp="1"/>
          </p:cNvSpPr>
          <p:nvPr>
            <p:ph sz="half" idx="2"/>
          </p:nvPr>
        </p:nvSpPr>
        <p:spPr>
          <a:xfrm>
            <a:off x="2955924" y="900000"/>
            <a:ext cx="2444075" cy="20558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288177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ided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tx2"/>
                </a:solidFill>
                <a:latin typeface="Gotham Rounded Bold" panose="02000000000000000000" pitchFamily="50" charset="0"/>
              </a:defRPr>
            </a:lvl1pPr>
          </a:lstStyle>
          <a:p>
            <a:r>
              <a:rPr lang="en-US" dirty="0"/>
              <a:t>Click to edit master title style</a:t>
            </a:r>
            <a:endParaRPr lang="et-EE" dirty="0"/>
          </a:p>
        </p:txBody>
      </p:sp>
      <p:sp>
        <p:nvSpPr>
          <p:cNvPr id="5" name="Content Placeholder 2"/>
          <p:cNvSpPr>
            <a:spLocks noGrp="1"/>
          </p:cNvSpPr>
          <p:nvPr>
            <p:ph sz="half" idx="1"/>
          </p:nvPr>
        </p:nvSpPr>
        <p:spPr>
          <a:xfrm>
            <a:off x="360000" y="900000"/>
            <a:ext cx="2443525" cy="2055812"/>
          </a:xfrm>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Content Placeholder 3"/>
          <p:cNvSpPr>
            <a:spLocks noGrp="1"/>
          </p:cNvSpPr>
          <p:nvPr>
            <p:ph sz="half" idx="2"/>
          </p:nvPr>
        </p:nvSpPr>
        <p:spPr>
          <a:xfrm>
            <a:off x="2955924" y="900000"/>
            <a:ext cx="2444075" cy="2055812"/>
          </a:xfrm>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1723200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bg1"/>
                </a:solidFill>
              </a:defRPr>
            </a:lvl1pPr>
          </a:lstStyle>
          <a:p>
            <a:r>
              <a:rPr lang="en-US" dirty="0"/>
              <a:t>Click to edit </a:t>
            </a:r>
            <a:br>
              <a:rPr lang="et-EE" dirty="0"/>
            </a:br>
            <a:r>
              <a:rPr lang="en-US" dirty="0"/>
              <a:t>master title style</a:t>
            </a:r>
            <a:endParaRPr lang="et-EE" dirty="0"/>
          </a:p>
        </p:txBody>
      </p:sp>
      <p:sp>
        <p:nvSpPr>
          <p:cNvPr id="3" name="Content Placeholder 2"/>
          <p:cNvSpPr>
            <a:spLocks noGrp="1"/>
          </p:cNvSpPr>
          <p:nvPr>
            <p:ph idx="1"/>
          </p:nvPr>
        </p:nvSpPr>
        <p:spPr>
          <a:xfrm>
            <a:off x="0" y="1080088"/>
            <a:ext cx="5759450" cy="2160000"/>
          </a:xfrm>
        </p:spPr>
        <p:txBody>
          <a:bodyPr/>
          <a:lstStyle>
            <a:lvl1pPr marL="0" indent="0">
              <a:buNone/>
              <a:defRPr>
                <a:solidFill>
                  <a:schemeClr val="bg1"/>
                </a:solidFill>
                <a:latin typeface="Gotham Rounded Medium" pitchFamily="50" charset="0"/>
              </a:defRPr>
            </a:lvl1pPr>
            <a:lvl2pPr>
              <a:defRPr>
                <a:solidFill>
                  <a:schemeClr val="bg1"/>
                </a:solidFill>
                <a:latin typeface="Gotham Rounded Medium" pitchFamily="50" charset="0"/>
              </a:defRPr>
            </a:lvl2pPr>
            <a:lvl3pPr>
              <a:defRPr>
                <a:solidFill>
                  <a:schemeClr val="bg1"/>
                </a:solidFill>
                <a:latin typeface="Gotham Rounded Medium" pitchFamily="50" charset="0"/>
              </a:defRPr>
            </a:lvl3pPr>
            <a:lvl4pPr>
              <a:defRPr>
                <a:solidFill>
                  <a:schemeClr val="bg1"/>
                </a:solidFill>
                <a:latin typeface="Gotham Rounded Medium" pitchFamily="50" charset="0"/>
              </a:defRPr>
            </a:lvl4pPr>
            <a:lvl5pPr>
              <a:defRPr>
                <a:solidFill>
                  <a:schemeClr val="bg1"/>
                </a:solidFill>
                <a:latin typeface="Gotham Rounded Medium" pitchFamily="50" charset="0"/>
              </a:defRPr>
            </a:lvl5pPr>
          </a:lstStyle>
          <a:p>
            <a:pPr lvl="0"/>
            <a:endParaRPr lang="et-EE" dirty="0"/>
          </a:p>
        </p:txBody>
      </p:sp>
    </p:spTree>
    <p:extLst>
      <p:ext uri="{BB962C8B-B14F-4D97-AF65-F5344CB8AC3E}">
        <p14:creationId xmlns:p14="http://schemas.microsoft.com/office/powerpoint/2010/main" val="1704635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Backgroun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59450" cy="3240088"/>
          </a:xfrm>
        </p:spPr>
        <p:txBody>
          <a:bodyPr/>
          <a:lstStyle>
            <a:lvl1pPr marL="0" indent="0">
              <a:buNone/>
              <a:defRPr>
                <a:solidFill>
                  <a:schemeClr val="bg1"/>
                </a:solidFill>
                <a:latin typeface="Gotham Rounded Medium" pitchFamily="50" charset="0"/>
              </a:defRPr>
            </a:lvl1pPr>
            <a:lvl2pPr>
              <a:defRPr>
                <a:solidFill>
                  <a:schemeClr val="bg1"/>
                </a:solidFill>
                <a:latin typeface="Gotham Rounded Medium" pitchFamily="50" charset="0"/>
              </a:defRPr>
            </a:lvl2pPr>
            <a:lvl3pPr>
              <a:defRPr>
                <a:solidFill>
                  <a:schemeClr val="bg1"/>
                </a:solidFill>
                <a:latin typeface="Gotham Rounded Medium" pitchFamily="50" charset="0"/>
              </a:defRPr>
            </a:lvl3pPr>
            <a:lvl4pPr>
              <a:defRPr>
                <a:solidFill>
                  <a:schemeClr val="bg1"/>
                </a:solidFill>
                <a:latin typeface="Gotham Rounded Medium" pitchFamily="50" charset="0"/>
              </a:defRPr>
            </a:lvl4pPr>
            <a:lvl5pPr>
              <a:defRPr>
                <a:solidFill>
                  <a:schemeClr val="bg1"/>
                </a:solidFill>
                <a:latin typeface="Gotham Rounded Medium" pitchFamily="50" charset="0"/>
              </a:defRPr>
            </a:lvl5pPr>
          </a:lstStyle>
          <a:p>
            <a:pPr lvl="0"/>
            <a:endParaRPr lang="et-EE" dirty="0"/>
          </a:p>
        </p:txBody>
      </p:sp>
      <p:sp>
        <p:nvSpPr>
          <p:cNvPr id="2" name="Title 1"/>
          <p:cNvSpPr>
            <a:spLocks noGrp="1"/>
          </p:cNvSpPr>
          <p:nvPr>
            <p:ph type="title" hasCustomPrompt="1"/>
          </p:nvPr>
        </p:nvSpPr>
        <p:spPr>
          <a:xfrm>
            <a:off x="359999" y="360000"/>
            <a:ext cx="5040000" cy="540000"/>
          </a:xfrm>
        </p:spPr>
        <p:txBody>
          <a:bodyPr lIns="0" anchor="t"/>
          <a:lstStyle>
            <a:lvl1pPr>
              <a:defRPr>
                <a:solidFill>
                  <a:schemeClr val="bg1"/>
                </a:solidFill>
              </a:defRPr>
            </a:lvl1pPr>
          </a:lstStyle>
          <a:p>
            <a:r>
              <a:rPr lang="en-US" dirty="0"/>
              <a:t>Click</a:t>
            </a:r>
            <a:r>
              <a:rPr lang="et-EE" dirty="0"/>
              <a:t> </a:t>
            </a:r>
            <a:r>
              <a:rPr lang="et-EE" dirty="0" err="1"/>
              <a:t>to</a:t>
            </a:r>
            <a:r>
              <a:rPr lang="et-EE" dirty="0"/>
              <a:t> </a:t>
            </a:r>
            <a:r>
              <a:rPr lang="et-EE" dirty="0" err="1"/>
              <a:t>edit</a:t>
            </a:r>
            <a:r>
              <a:rPr lang="et-EE" dirty="0"/>
              <a:t> </a:t>
            </a:r>
            <a:br>
              <a:rPr lang="et-EE" dirty="0"/>
            </a:br>
            <a:r>
              <a:rPr lang="et-EE" dirty="0" err="1"/>
              <a:t>master</a:t>
            </a:r>
            <a:r>
              <a:rPr lang="et-EE" dirty="0"/>
              <a:t> </a:t>
            </a:r>
            <a:r>
              <a:rPr lang="et-EE" dirty="0" err="1"/>
              <a:t>title</a:t>
            </a:r>
            <a:r>
              <a:rPr lang="et-EE" dirty="0"/>
              <a:t> </a:t>
            </a:r>
            <a:br>
              <a:rPr lang="et-EE" dirty="0"/>
            </a:br>
            <a:r>
              <a:rPr lang="et-EE" dirty="0" err="1"/>
              <a:t>style</a:t>
            </a:r>
            <a:endParaRPr lang="et-EE" dirty="0"/>
          </a:p>
        </p:txBody>
      </p:sp>
    </p:spTree>
    <p:extLst>
      <p:ext uri="{BB962C8B-B14F-4D97-AF65-F5344CB8AC3E}">
        <p14:creationId xmlns:p14="http://schemas.microsoft.com/office/powerpoint/2010/main" val="36761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bg1"/>
                </a:solidFill>
                <a:latin typeface="+mn-lt"/>
              </a:defRPr>
            </a:lvl1pPr>
          </a:lstStyle>
          <a:p>
            <a:r>
              <a:rPr lang="en-US" dirty="0"/>
              <a:t>Click to edit master title style</a:t>
            </a:r>
            <a:endParaRPr lang="et-EE" dirty="0"/>
          </a:p>
        </p:txBody>
      </p:sp>
      <p:sp>
        <p:nvSpPr>
          <p:cNvPr id="3" name="Content Placeholder 2"/>
          <p:cNvSpPr>
            <a:spLocks noGrp="1"/>
          </p:cNvSpPr>
          <p:nvPr>
            <p:ph idx="1"/>
          </p:nvPr>
        </p:nvSpPr>
        <p:spPr>
          <a:xfrm>
            <a:off x="359999" y="900000"/>
            <a:ext cx="5040000" cy="1980000"/>
          </a:xfrm>
        </p:spPr>
        <p:txBody>
          <a:bodyPr lIns="0" tIns="0" rIns="0" bIns="0"/>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2994229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Object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bg1"/>
                </a:solidFill>
              </a:defRPr>
            </a:lvl1pPr>
          </a:lstStyle>
          <a:p>
            <a:r>
              <a:rPr lang="en-US" dirty="0"/>
              <a:t>Click to edit </a:t>
            </a:r>
            <a:br>
              <a:rPr lang="et-EE" dirty="0"/>
            </a:br>
            <a:r>
              <a:rPr lang="en-US" dirty="0"/>
              <a:t>master title</a:t>
            </a:r>
            <a:endParaRPr lang="et-EE" dirty="0"/>
          </a:p>
        </p:txBody>
      </p:sp>
      <p:sp>
        <p:nvSpPr>
          <p:cNvPr id="3" name="Content Placeholder 2"/>
          <p:cNvSpPr>
            <a:spLocks noGrp="1"/>
          </p:cNvSpPr>
          <p:nvPr>
            <p:ph idx="1"/>
          </p:nvPr>
        </p:nvSpPr>
        <p:spPr>
          <a:xfrm>
            <a:off x="3004662" y="737001"/>
            <a:ext cx="2386397" cy="2232000"/>
          </a:xfrm>
        </p:spPr>
        <p:txBody>
          <a:bodyPr>
            <a:normAutofit/>
          </a:bodyPr>
          <a:lstStyle>
            <a:lvl1pPr marL="0" indent="0">
              <a:buNone/>
              <a:defRPr sz="1100">
                <a:solidFill>
                  <a:schemeClr val="bg1"/>
                </a:solidFill>
              </a:defRPr>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endParaRPr lang="et-EE" dirty="0"/>
          </a:p>
        </p:txBody>
      </p:sp>
      <p:sp>
        <p:nvSpPr>
          <p:cNvPr id="4" name="Text Placeholder 3"/>
          <p:cNvSpPr>
            <a:spLocks noGrp="1"/>
          </p:cNvSpPr>
          <p:nvPr>
            <p:ph type="body" sz="half" idx="2"/>
          </p:nvPr>
        </p:nvSpPr>
        <p:spPr>
          <a:xfrm>
            <a:off x="360000" y="1800000"/>
            <a:ext cx="2016000" cy="1080000"/>
          </a:xfrm>
        </p:spPr>
        <p:txBody>
          <a:bodyPr lIns="0" tIns="0" rIns="0" bIns="0">
            <a:normAutofit/>
          </a:bodyPr>
          <a:lstStyle>
            <a:lvl1pPr marL="0" indent="0">
              <a:buNone/>
              <a:defRPr sz="1050">
                <a:solidFill>
                  <a:schemeClr val="bg1"/>
                </a:solidFill>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804224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Object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tx2"/>
                </a:solidFill>
              </a:defRPr>
            </a:lvl1pPr>
          </a:lstStyle>
          <a:p>
            <a:r>
              <a:rPr lang="en-US" dirty="0"/>
              <a:t>Click to edit master title</a:t>
            </a:r>
            <a:endParaRPr lang="et-EE" dirty="0"/>
          </a:p>
        </p:txBody>
      </p:sp>
      <p:sp>
        <p:nvSpPr>
          <p:cNvPr id="3" name="Content Placeholder 2"/>
          <p:cNvSpPr>
            <a:spLocks noGrp="1"/>
          </p:cNvSpPr>
          <p:nvPr>
            <p:ph idx="1"/>
          </p:nvPr>
        </p:nvSpPr>
        <p:spPr>
          <a:xfrm>
            <a:off x="3004662" y="737001"/>
            <a:ext cx="2386397" cy="2232000"/>
          </a:xfrm>
        </p:spPr>
        <p:txBody>
          <a:bodyPr>
            <a:normAutofit/>
          </a:bodyPr>
          <a:lstStyle>
            <a:lvl1pPr marL="0" indent="0">
              <a:buNone/>
              <a:defRPr sz="1100">
                <a:solidFill>
                  <a:schemeClr val="tx2"/>
                </a:solidFill>
              </a:defRPr>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endParaRPr lang="et-EE" dirty="0"/>
          </a:p>
        </p:txBody>
      </p:sp>
      <p:sp>
        <p:nvSpPr>
          <p:cNvPr id="4" name="Text Placeholder 3"/>
          <p:cNvSpPr>
            <a:spLocks noGrp="1"/>
          </p:cNvSpPr>
          <p:nvPr>
            <p:ph type="body" sz="half" idx="2"/>
          </p:nvPr>
        </p:nvSpPr>
        <p:spPr>
          <a:xfrm>
            <a:off x="360000" y="1800000"/>
            <a:ext cx="2016000" cy="1080000"/>
          </a:xfrm>
        </p:spPr>
        <p:txBody>
          <a:bodyPr lIns="0" tIns="0" rIns="0" bIns="0">
            <a:normAutofit/>
          </a:bodyPr>
          <a:lstStyle>
            <a:lvl1pPr marL="0" indent="0">
              <a:buNone/>
              <a:defRPr sz="1050">
                <a:solidFill>
                  <a:schemeClr val="tx2"/>
                </a:solidFill>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261390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bg1"/>
                </a:solidFill>
                <a:latin typeface="Gotham Rounded Bold" panose="02000000000000000000" pitchFamily="50" charset="0"/>
              </a:defRPr>
            </a:lvl1pPr>
          </a:lstStyle>
          <a:p>
            <a:r>
              <a:rPr lang="en-US" dirty="0"/>
              <a:t>Click to edit master title</a:t>
            </a:r>
            <a:endParaRPr lang="et-EE" dirty="0"/>
          </a:p>
        </p:txBody>
      </p:sp>
      <p:sp>
        <p:nvSpPr>
          <p:cNvPr id="3" name="Picture Placeholder 2"/>
          <p:cNvSpPr>
            <a:spLocks noGrp="1"/>
          </p:cNvSpPr>
          <p:nvPr>
            <p:ph type="pic" idx="1"/>
          </p:nvPr>
        </p:nvSpPr>
        <p:spPr>
          <a:xfrm>
            <a:off x="2878401" y="-1"/>
            <a:ext cx="2880000" cy="3240000"/>
          </a:xfrm>
        </p:spPr>
        <p:txBody>
          <a:bodyPr anchor="ctr">
            <a:normAutofit/>
          </a:bodyPr>
          <a:lstStyle>
            <a:lvl1pPr marL="0" indent="0" algn="l">
              <a:buNone/>
              <a:defRPr sz="1100">
                <a:solidFill>
                  <a:schemeClr val="bg1"/>
                </a:solidFill>
              </a:defRPr>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endParaRPr lang="et-EE"/>
          </a:p>
        </p:txBody>
      </p:sp>
      <p:sp>
        <p:nvSpPr>
          <p:cNvPr id="4" name="Text Placeholder 3"/>
          <p:cNvSpPr>
            <a:spLocks noGrp="1"/>
          </p:cNvSpPr>
          <p:nvPr>
            <p:ph type="body" sz="half" idx="2"/>
          </p:nvPr>
        </p:nvSpPr>
        <p:spPr>
          <a:xfrm>
            <a:off x="360000" y="1440000"/>
            <a:ext cx="2016000" cy="1440000"/>
          </a:xfrm>
        </p:spPr>
        <p:txBody>
          <a:bodyPr lIns="0" tIns="0" rIns="0" bIns="0">
            <a:normAutofit/>
          </a:bodyPr>
          <a:lstStyle>
            <a:lvl1pPr marL="0" indent="0">
              <a:buNone/>
              <a:defRPr sz="1050">
                <a:solidFill>
                  <a:schemeClr val="bg1"/>
                </a:solidFill>
                <a:latin typeface="Gotham Rounded Medium" pitchFamily="50" charset="0"/>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374012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tx2"/>
                </a:solidFill>
                <a:latin typeface="Gotham Rounded Bold" panose="02000000000000000000" pitchFamily="50" charset="0"/>
              </a:defRPr>
            </a:lvl1pPr>
          </a:lstStyle>
          <a:p>
            <a:r>
              <a:rPr lang="en-US" dirty="0"/>
              <a:t>Click to edit master title</a:t>
            </a:r>
            <a:endParaRPr lang="et-EE" dirty="0"/>
          </a:p>
        </p:txBody>
      </p:sp>
      <p:sp>
        <p:nvSpPr>
          <p:cNvPr id="3" name="Picture Placeholder 2"/>
          <p:cNvSpPr>
            <a:spLocks noGrp="1"/>
          </p:cNvSpPr>
          <p:nvPr>
            <p:ph type="pic" idx="1"/>
          </p:nvPr>
        </p:nvSpPr>
        <p:spPr>
          <a:xfrm>
            <a:off x="2878401" y="-1"/>
            <a:ext cx="2880000" cy="3240000"/>
          </a:xfrm>
        </p:spPr>
        <p:txBody>
          <a:bodyPr anchor="ctr">
            <a:normAutofit/>
          </a:bodyPr>
          <a:lstStyle>
            <a:lvl1pPr marL="0" indent="0" algn="l">
              <a:buNone/>
              <a:defRPr sz="1100">
                <a:solidFill>
                  <a:schemeClr val="tx2"/>
                </a:solidFill>
              </a:defRPr>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endParaRPr lang="et-EE" dirty="0"/>
          </a:p>
        </p:txBody>
      </p:sp>
      <p:sp>
        <p:nvSpPr>
          <p:cNvPr id="4" name="Text Placeholder 3"/>
          <p:cNvSpPr>
            <a:spLocks noGrp="1"/>
          </p:cNvSpPr>
          <p:nvPr>
            <p:ph type="body" sz="half" idx="2"/>
          </p:nvPr>
        </p:nvSpPr>
        <p:spPr>
          <a:xfrm>
            <a:off x="360000" y="1440000"/>
            <a:ext cx="2016000" cy="1440000"/>
          </a:xfrm>
        </p:spPr>
        <p:txBody>
          <a:bodyPr lIns="0" tIns="0" rIns="0" bIns="0">
            <a:normAutofit/>
          </a:bodyPr>
          <a:lstStyle>
            <a:lvl1pPr marL="0" indent="0">
              <a:buNone/>
              <a:defRPr sz="1050">
                <a:solidFill>
                  <a:schemeClr val="tx2"/>
                </a:solidFill>
                <a:latin typeface="Gotham Rounded Medium" pitchFamily="50" charset="0"/>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60698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1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4E80-D028-442A-A6F7-9AFE791496DD}"/>
              </a:ext>
            </a:extLst>
          </p:cNvPr>
          <p:cNvSpPr>
            <a:spLocks noGrp="1"/>
          </p:cNvSpPr>
          <p:nvPr>
            <p:ph type="ctrTitle"/>
          </p:nvPr>
        </p:nvSpPr>
        <p:spPr>
          <a:xfrm>
            <a:off x="719931" y="530264"/>
            <a:ext cx="4319588" cy="1128031"/>
          </a:xfrm>
        </p:spPr>
        <p:txBody>
          <a:bodyPr anchor="b"/>
          <a:lstStyle>
            <a:lvl1pPr algn="ctr">
              <a:defRPr sz="2834"/>
            </a:lvl1pPr>
          </a:lstStyle>
          <a:p>
            <a:r>
              <a:rPr lang="en-US"/>
              <a:t>Click to edit Master title style</a:t>
            </a:r>
            <a:endParaRPr lang="et-EE"/>
          </a:p>
        </p:txBody>
      </p:sp>
      <p:sp>
        <p:nvSpPr>
          <p:cNvPr id="3" name="Subtitle 2">
            <a:extLst>
              <a:ext uri="{FF2B5EF4-FFF2-40B4-BE49-F238E27FC236}">
                <a16:creationId xmlns:a16="http://schemas.microsoft.com/office/drawing/2014/main" id="{B8C9DE40-6FE2-40EF-BF7F-5BAED12B161D}"/>
              </a:ext>
            </a:extLst>
          </p:cNvPr>
          <p:cNvSpPr>
            <a:spLocks noGrp="1"/>
          </p:cNvSpPr>
          <p:nvPr>
            <p:ph type="subTitle" idx="1"/>
          </p:nvPr>
        </p:nvSpPr>
        <p:spPr>
          <a:xfrm>
            <a:off x="719931" y="1701796"/>
            <a:ext cx="4319588" cy="782271"/>
          </a:xfrm>
        </p:spPr>
        <p:txBody>
          <a:bodyPr/>
          <a:lstStyle>
            <a:lvl1pPr marL="0" indent="0" algn="ctr">
              <a:buNone/>
              <a:defRPr sz="1134"/>
            </a:lvl1pPr>
            <a:lvl2pPr marL="215981" indent="0" algn="ctr">
              <a:buNone/>
              <a:defRPr sz="945"/>
            </a:lvl2pPr>
            <a:lvl3pPr marL="431963" indent="0" algn="ctr">
              <a:buNone/>
              <a:defRPr sz="850"/>
            </a:lvl3pPr>
            <a:lvl4pPr marL="647944" indent="0" algn="ctr">
              <a:buNone/>
              <a:defRPr sz="756"/>
            </a:lvl4pPr>
            <a:lvl5pPr marL="863925" indent="0" algn="ctr">
              <a:buNone/>
              <a:defRPr sz="756"/>
            </a:lvl5pPr>
            <a:lvl6pPr marL="1079906" indent="0" algn="ctr">
              <a:buNone/>
              <a:defRPr sz="756"/>
            </a:lvl6pPr>
            <a:lvl7pPr marL="1295888" indent="0" algn="ctr">
              <a:buNone/>
              <a:defRPr sz="756"/>
            </a:lvl7pPr>
            <a:lvl8pPr marL="1511869" indent="0" algn="ctr">
              <a:buNone/>
              <a:defRPr sz="756"/>
            </a:lvl8pPr>
            <a:lvl9pPr marL="1727850" indent="0" algn="ctr">
              <a:buNone/>
              <a:defRPr sz="756"/>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39C5DAA8-FF5E-4556-AABB-503EC2F570A9}"/>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5" name="Footer Placeholder 4">
            <a:extLst>
              <a:ext uri="{FF2B5EF4-FFF2-40B4-BE49-F238E27FC236}">
                <a16:creationId xmlns:a16="http://schemas.microsoft.com/office/drawing/2014/main" id="{7A4E697C-ABC9-4483-9DAC-B4142390EBC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C90246CC-6823-478C-86FB-4C48D2FB7AE5}"/>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1464122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758C-BC78-44C0-96AF-58C0579E4678}"/>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E1266142-FEDE-4246-ABEA-B7AE3BDBD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677D6F47-5200-49A8-B640-B0016EB12250}"/>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5" name="Footer Placeholder 4">
            <a:extLst>
              <a:ext uri="{FF2B5EF4-FFF2-40B4-BE49-F238E27FC236}">
                <a16:creationId xmlns:a16="http://schemas.microsoft.com/office/drawing/2014/main" id="{B8A6B4CD-119A-4CBA-8DE9-DECB11013D8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B1EB8667-E3BC-4CFA-A078-CF8C86C0D95A}"/>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198319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4C5A-2820-4D47-9FE1-38400081A4D6}"/>
              </a:ext>
            </a:extLst>
          </p:cNvPr>
          <p:cNvSpPr>
            <a:spLocks noGrp="1"/>
          </p:cNvSpPr>
          <p:nvPr>
            <p:ph type="title"/>
          </p:nvPr>
        </p:nvSpPr>
        <p:spPr>
          <a:xfrm>
            <a:off x="392962" y="807773"/>
            <a:ext cx="4967526" cy="1347786"/>
          </a:xfrm>
        </p:spPr>
        <p:txBody>
          <a:bodyPr anchor="b"/>
          <a:lstStyle>
            <a:lvl1pPr>
              <a:defRPr sz="2834"/>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5BB5694D-1234-4F32-B619-5DC301AB1B67}"/>
              </a:ext>
            </a:extLst>
          </p:cNvPr>
          <p:cNvSpPr>
            <a:spLocks noGrp="1"/>
          </p:cNvSpPr>
          <p:nvPr>
            <p:ph type="body" idx="1"/>
          </p:nvPr>
        </p:nvSpPr>
        <p:spPr>
          <a:xfrm>
            <a:off x="392962" y="2168309"/>
            <a:ext cx="4967526" cy="708769"/>
          </a:xfrm>
        </p:spPr>
        <p:txBody>
          <a:bodyPr/>
          <a:lstStyle>
            <a:lvl1pPr marL="0" indent="0">
              <a:buNone/>
              <a:defRPr sz="1134">
                <a:solidFill>
                  <a:schemeClr val="tx1">
                    <a:tint val="75000"/>
                  </a:schemeClr>
                </a:solidFill>
              </a:defRPr>
            </a:lvl1pPr>
            <a:lvl2pPr marL="215981" indent="0">
              <a:buNone/>
              <a:defRPr sz="945">
                <a:solidFill>
                  <a:schemeClr val="tx1">
                    <a:tint val="75000"/>
                  </a:schemeClr>
                </a:solidFill>
              </a:defRPr>
            </a:lvl2pPr>
            <a:lvl3pPr marL="431963" indent="0">
              <a:buNone/>
              <a:defRPr sz="850">
                <a:solidFill>
                  <a:schemeClr val="tx1">
                    <a:tint val="75000"/>
                  </a:schemeClr>
                </a:solidFill>
              </a:defRPr>
            </a:lvl3pPr>
            <a:lvl4pPr marL="647944" indent="0">
              <a:buNone/>
              <a:defRPr sz="756">
                <a:solidFill>
                  <a:schemeClr val="tx1">
                    <a:tint val="75000"/>
                  </a:schemeClr>
                </a:solidFill>
              </a:defRPr>
            </a:lvl4pPr>
            <a:lvl5pPr marL="863925" indent="0">
              <a:buNone/>
              <a:defRPr sz="756">
                <a:solidFill>
                  <a:schemeClr val="tx1">
                    <a:tint val="75000"/>
                  </a:schemeClr>
                </a:solidFill>
              </a:defRPr>
            </a:lvl5pPr>
            <a:lvl6pPr marL="1079906" indent="0">
              <a:buNone/>
              <a:defRPr sz="756">
                <a:solidFill>
                  <a:schemeClr val="tx1">
                    <a:tint val="75000"/>
                  </a:schemeClr>
                </a:solidFill>
              </a:defRPr>
            </a:lvl6pPr>
            <a:lvl7pPr marL="1295888" indent="0">
              <a:buNone/>
              <a:defRPr sz="756">
                <a:solidFill>
                  <a:schemeClr val="tx1">
                    <a:tint val="75000"/>
                  </a:schemeClr>
                </a:solidFill>
              </a:defRPr>
            </a:lvl7pPr>
            <a:lvl8pPr marL="1511869" indent="0">
              <a:buNone/>
              <a:defRPr sz="756">
                <a:solidFill>
                  <a:schemeClr val="tx1">
                    <a:tint val="75000"/>
                  </a:schemeClr>
                </a:solidFill>
              </a:defRPr>
            </a:lvl8pPr>
            <a:lvl9pPr marL="1727850" indent="0">
              <a:buNone/>
              <a:defRPr sz="7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34F676-3022-423E-B3DD-80EF1B773F67}"/>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5" name="Footer Placeholder 4">
            <a:extLst>
              <a:ext uri="{FF2B5EF4-FFF2-40B4-BE49-F238E27FC236}">
                <a16:creationId xmlns:a16="http://schemas.microsoft.com/office/drawing/2014/main" id="{B98255B2-A3C3-4061-9F0B-927D7774510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4929AE65-0400-4F4F-81C7-E5A4BDC7F66F}"/>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2746522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67A3-6662-4BA3-BB27-3E9328420E18}"/>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3AB13901-F3DA-4D6C-8394-53C8B0DDBB02}"/>
              </a:ext>
            </a:extLst>
          </p:cNvPr>
          <p:cNvSpPr>
            <a:spLocks noGrp="1"/>
          </p:cNvSpPr>
          <p:nvPr>
            <p:ph sz="half" idx="1"/>
          </p:nvPr>
        </p:nvSpPr>
        <p:spPr>
          <a:xfrm>
            <a:off x="395962" y="862523"/>
            <a:ext cx="2447766" cy="20558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CFA12E9F-7CFE-4066-918A-319F5A12F943}"/>
              </a:ext>
            </a:extLst>
          </p:cNvPr>
          <p:cNvSpPr>
            <a:spLocks noGrp="1"/>
          </p:cNvSpPr>
          <p:nvPr>
            <p:ph sz="half" idx="2"/>
          </p:nvPr>
        </p:nvSpPr>
        <p:spPr>
          <a:xfrm>
            <a:off x="2915722" y="862523"/>
            <a:ext cx="2447766" cy="20558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F8620BDE-FD55-47F9-8C89-D20055DCD9E8}"/>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6" name="Footer Placeholder 5">
            <a:extLst>
              <a:ext uri="{FF2B5EF4-FFF2-40B4-BE49-F238E27FC236}">
                <a16:creationId xmlns:a16="http://schemas.microsoft.com/office/drawing/2014/main" id="{A5EFB146-AE1F-47BD-9913-143163B618E4}"/>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80F73290-19D6-4E7D-8E08-7449668B9867}"/>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1755163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F3D0-5365-437E-95BB-B87E7532E75B}"/>
              </a:ext>
            </a:extLst>
          </p:cNvPr>
          <p:cNvSpPr>
            <a:spLocks noGrp="1"/>
          </p:cNvSpPr>
          <p:nvPr>
            <p:ph type="title"/>
          </p:nvPr>
        </p:nvSpPr>
        <p:spPr>
          <a:xfrm>
            <a:off x="396712" y="172505"/>
            <a:ext cx="4967526" cy="626267"/>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1D7AD58E-6848-4886-8D4A-1D014841E1E7}"/>
              </a:ext>
            </a:extLst>
          </p:cNvPr>
          <p:cNvSpPr>
            <a:spLocks noGrp="1"/>
          </p:cNvSpPr>
          <p:nvPr>
            <p:ph type="body" idx="1"/>
          </p:nvPr>
        </p:nvSpPr>
        <p:spPr>
          <a:xfrm>
            <a:off x="396713" y="794272"/>
            <a:ext cx="2436517" cy="389260"/>
          </a:xfrm>
        </p:spPr>
        <p:txBody>
          <a:bodyPr anchor="b"/>
          <a:lstStyle>
            <a:lvl1pPr marL="0" indent="0">
              <a:buNone/>
              <a:defRPr sz="1134" b="1"/>
            </a:lvl1pPr>
            <a:lvl2pPr marL="215981" indent="0">
              <a:buNone/>
              <a:defRPr sz="945" b="1"/>
            </a:lvl2pPr>
            <a:lvl3pPr marL="431963" indent="0">
              <a:buNone/>
              <a:defRPr sz="850" b="1"/>
            </a:lvl3pPr>
            <a:lvl4pPr marL="647944" indent="0">
              <a:buNone/>
              <a:defRPr sz="756" b="1"/>
            </a:lvl4pPr>
            <a:lvl5pPr marL="863925" indent="0">
              <a:buNone/>
              <a:defRPr sz="756" b="1"/>
            </a:lvl5pPr>
            <a:lvl6pPr marL="1079906" indent="0">
              <a:buNone/>
              <a:defRPr sz="756" b="1"/>
            </a:lvl6pPr>
            <a:lvl7pPr marL="1295888" indent="0">
              <a:buNone/>
              <a:defRPr sz="756" b="1"/>
            </a:lvl7pPr>
            <a:lvl8pPr marL="1511869" indent="0">
              <a:buNone/>
              <a:defRPr sz="756" b="1"/>
            </a:lvl8pPr>
            <a:lvl9pPr marL="1727850" indent="0">
              <a:buNone/>
              <a:defRPr sz="756" b="1"/>
            </a:lvl9pPr>
          </a:lstStyle>
          <a:p>
            <a:pPr lvl="0"/>
            <a:r>
              <a:rPr lang="en-US"/>
              <a:t>Edit Master text styles</a:t>
            </a:r>
          </a:p>
        </p:txBody>
      </p:sp>
      <p:sp>
        <p:nvSpPr>
          <p:cNvPr id="4" name="Content Placeholder 3">
            <a:extLst>
              <a:ext uri="{FF2B5EF4-FFF2-40B4-BE49-F238E27FC236}">
                <a16:creationId xmlns:a16="http://schemas.microsoft.com/office/drawing/2014/main" id="{A4AC4960-B42F-417C-B1C1-3322BA2BDF96}"/>
              </a:ext>
            </a:extLst>
          </p:cNvPr>
          <p:cNvSpPr>
            <a:spLocks noGrp="1"/>
          </p:cNvSpPr>
          <p:nvPr>
            <p:ph sz="half" idx="2"/>
          </p:nvPr>
        </p:nvSpPr>
        <p:spPr>
          <a:xfrm>
            <a:off x="396713" y="1183532"/>
            <a:ext cx="2436517" cy="1740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109308FF-8CE9-465F-BA36-C897F9439038}"/>
              </a:ext>
            </a:extLst>
          </p:cNvPr>
          <p:cNvSpPr>
            <a:spLocks noGrp="1"/>
          </p:cNvSpPr>
          <p:nvPr>
            <p:ph type="body" sz="quarter" idx="3"/>
          </p:nvPr>
        </p:nvSpPr>
        <p:spPr>
          <a:xfrm>
            <a:off x="2915722" y="794272"/>
            <a:ext cx="2448516" cy="389260"/>
          </a:xfrm>
        </p:spPr>
        <p:txBody>
          <a:bodyPr anchor="b"/>
          <a:lstStyle>
            <a:lvl1pPr marL="0" indent="0">
              <a:buNone/>
              <a:defRPr sz="1134" b="1"/>
            </a:lvl1pPr>
            <a:lvl2pPr marL="215981" indent="0">
              <a:buNone/>
              <a:defRPr sz="945" b="1"/>
            </a:lvl2pPr>
            <a:lvl3pPr marL="431963" indent="0">
              <a:buNone/>
              <a:defRPr sz="850" b="1"/>
            </a:lvl3pPr>
            <a:lvl4pPr marL="647944" indent="0">
              <a:buNone/>
              <a:defRPr sz="756" b="1"/>
            </a:lvl4pPr>
            <a:lvl5pPr marL="863925" indent="0">
              <a:buNone/>
              <a:defRPr sz="756" b="1"/>
            </a:lvl5pPr>
            <a:lvl6pPr marL="1079906" indent="0">
              <a:buNone/>
              <a:defRPr sz="756" b="1"/>
            </a:lvl6pPr>
            <a:lvl7pPr marL="1295888" indent="0">
              <a:buNone/>
              <a:defRPr sz="756" b="1"/>
            </a:lvl7pPr>
            <a:lvl8pPr marL="1511869" indent="0">
              <a:buNone/>
              <a:defRPr sz="756" b="1"/>
            </a:lvl8pPr>
            <a:lvl9pPr marL="1727850" indent="0">
              <a:buNone/>
              <a:defRPr sz="756" b="1"/>
            </a:lvl9pPr>
          </a:lstStyle>
          <a:p>
            <a:pPr lvl="0"/>
            <a:r>
              <a:rPr lang="en-US"/>
              <a:t>Edit Master text styles</a:t>
            </a:r>
          </a:p>
        </p:txBody>
      </p:sp>
      <p:sp>
        <p:nvSpPr>
          <p:cNvPr id="6" name="Content Placeholder 5">
            <a:extLst>
              <a:ext uri="{FF2B5EF4-FFF2-40B4-BE49-F238E27FC236}">
                <a16:creationId xmlns:a16="http://schemas.microsoft.com/office/drawing/2014/main" id="{26D46F7F-8E62-4163-A2FA-0DF401876D43}"/>
              </a:ext>
            </a:extLst>
          </p:cNvPr>
          <p:cNvSpPr>
            <a:spLocks noGrp="1"/>
          </p:cNvSpPr>
          <p:nvPr>
            <p:ph sz="quarter" idx="4"/>
          </p:nvPr>
        </p:nvSpPr>
        <p:spPr>
          <a:xfrm>
            <a:off x="2915722" y="1183532"/>
            <a:ext cx="2448516" cy="1740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C1790253-85A6-460F-91E9-1EE1D39FD4AC}"/>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8" name="Footer Placeholder 7">
            <a:extLst>
              <a:ext uri="{FF2B5EF4-FFF2-40B4-BE49-F238E27FC236}">
                <a16:creationId xmlns:a16="http://schemas.microsoft.com/office/drawing/2014/main" id="{D6CD9923-8CC4-4778-B1E7-B5737D7A33D1}"/>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76E868B0-161E-4E98-A1F9-B571D361F0CE}"/>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335962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sz="1200">
                <a:solidFill>
                  <a:schemeClr val="tx2"/>
                </a:solidFill>
              </a:defRPr>
            </a:lvl1pPr>
          </a:lstStyle>
          <a:p>
            <a:r>
              <a:rPr lang="en-US" dirty="0"/>
              <a:t>Click to edit master title style</a:t>
            </a:r>
            <a:endParaRPr lang="et-EE" dirty="0"/>
          </a:p>
        </p:txBody>
      </p:sp>
      <p:sp>
        <p:nvSpPr>
          <p:cNvPr id="3" name="Content Placeholder 2"/>
          <p:cNvSpPr>
            <a:spLocks noGrp="1"/>
          </p:cNvSpPr>
          <p:nvPr>
            <p:ph idx="1"/>
          </p:nvPr>
        </p:nvSpPr>
        <p:spPr>
          <a:xfrm>
            <a:off x="359999" y="900000"/>
            <a:ext cx="5040000" cy="1980000"/>
          </a:xfrm>
        </p:spPr>
        <p:txBody>
          <a:bodyPr lIns="0" tIns="0" rIns="0" bIns="0"/>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4207558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67A4-8314-40EE-AF80-4EE9C8E4FF19}"/>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0FB7A5E2-9BB7-4B7F-98F8-7C1FF8E8444B}"/>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4" name="Footer Placeholder 3">
            <a:extLst>
              <a:ext uri="{FF2B5EF4-FFF2-40B4-BE49-F238E27FC236}">
                <a16:creationId xmlns:a16="http://schemas.microsoft.com/office/drawing/2014/main" id="{2F262623-577C-466E-AE8B-DD367AFA97E7}"/>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8BDBE750-A27A-4394-B81A-34E318FAD1CB}"/>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2861681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D79DB-4D80-49E2-AEAC-6BCBC09D8340}"/>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3" name="Footer Placeholder 2">
            <a:extLst>
              <a:ext uri="{FF2B5EF4-FFF2-40B4-BE49-F238E27FC236}">
                <a16:creationId xmlns:a16="http://schemas.microsoft.com/office/drawing/2014/main" id="{1C7414E0-648B-4551-9E03-AA65332F14D8}"/>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D5F124E5-97F3-4CBC-87F4-799F3FE0C187}"/>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158718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64D1-A255-46D7-B78F-8E2384CDE983}"/>
              </a:ext>
            </a:extLst>
          </p:cNvPr>
          <p:cNvSpPr>
            <a:spLocks noGrp="1"/>
          </p:cNvSpPr>
          <p:nvPr>
            <p:ph type="title"/>
          </p:nvPr>
        </p:nvSpPr>
        <p:spPr>
          <a:xfrm>
            <a:off x="396713" y="216006"/>
            <a:ext cx="1857572" cy="756021"/>
          </a:xfrm>
        </p:spPr>
        <p:txBody>
          <a:bodyPr anchor="b"/>
          <a:lstStyle>
            <a:lvl1pPr>
              <a:defRPr sz="1512"/>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BF361699-A083-4ECF-B706-5F66A426CD1A}"/>
              </a:ext>
            </a:extLst>
          </p:cNvPr>
          <p:cNvSpPr>
            <a:spLocks noGrp="1"/>
          </p:cNvSpPr>
          <p:nvPr>
            <p:ph idx="1"/>
          </p:nvPr>
        </p:nvSpPr>
        <p:spPr>
          <a:xfrm>
            <a:off x="2448516" y="466513"/>
            <a:ext cx="2915722" cy="2302563"/>
          </a:xfrm>
        </p:spPr>
        <p:txBody>
          <a:bodyPr/>
          <a:lstStyle>
            <a:lvl1pPr>
              <a:defRPr sz="1512"/>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9F59DE24-4A2A-489B-95C1-D8619653C855}"/>
              </a:ext>
            </a:extLst>
          </p:cNvPr>
          <p:cNvSpPr>
            <a:spLocks noGrp="1"/>
          </p:cNvSpPr>
          <p:nvPr>
            <p:ph type="body" sz="half" idx="2"/>
          </p:nvPr>
        </p:nvSpPr>
        <p:spPr>
          <a:xfrm>
            <a:off x="396713" y="972026"/>
            <a:ext cx="1857572" cy="1800799"/>
          </a:xfrm>
        </p:spPr>
        <p:txBody>
          <a:bodyPr/>
          <a:lstStyle>
            <a:lvl1pPr marL="0" indent="0">
              <a:buNone/>
              <a:defRPr sz="756"/>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a:t>Edit Master text styles</a:t>
            </a:r>
          </a:p>
        </p:txBody>
      </p:sp>
      <p:sp>
        <p:nvSpPr>
          <p:cNvPr id="5" name="Date Placeholder 4">
            <a:extLst>
              <a:ext uri="{FF2B5EF4-FFF2-40B4-BE49-F238E27FC236}">
                <a16:creationId xmlns:a16="http://schemas.microsoft.com/office/drawing/2014/main" id="{DB51080D-3EAB-4F9C-AA05-2ED1C5F61CAE}"/>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6" name="Footer Placeholder 5">
            <a:extLst>
              <a:ext uri="{FF2B5EF4-FFF2-40B4-BE49-F238E27FC236}">
                <a16:creationId xmlns:a16="http://schemas.microsoft.com/office/drawing/2014/main" id="{BACC2662-B94A-4718-A5E0-7F99B026D9C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1AE4D117-B296-4D1A-9678-1AB2206CBF9A}"/>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253756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BBF4-2D51-4055-B7FB-C6F57DC3A386}"/>
              </a:ext>
            </a:extLst>
          </p:cNvPr>
          <p:cNvSpPr>
            <a:spLocks noGrp="1"/>
          </p:cNvSpPr>
          <p:nvPr>
            <p:ph type="title"/>
          </p:nvPr>
        </p:nvSpPr>
        <p:spPr>
          <a:xfrm>
            <a:off x="396713" y="216006"/>
            <a:ext cx="1857572" cy="756021"/>
          </a:xfrm>
        </p:spPr>
        <p:txBody>
          <a:bodyPr anchor="b"/>
          <a:lstStyle>
            <a:lvl1pPr>
              <a:defRPr sz="1512"/>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B77107A3-30C0-4041-ACF9-E0B2FAD10EE7}"/>
              </a:ext>
            </a:extLst>
          </p:cNvPr>
          <p:cNvSpPr>
            <a:spLocks noGrp="1"/>
          </p:cNvSpPr>
          <p:nvPr>
            <p:ph type="pic" idx="1"/>
          </p:nvPr>
        </p:nvSpPr>
        <p:spPr>
          <a:xfrm>
            <a:off x="2448516" y="466513"/>
            <a:ext cx="2915722" cy="2302563"/>
          </a:xfrm>
        </p:spPr>
        <p:txBody>
          <a:bodyPr/>
          <a:lstStyle>
            <a:lvl1pPr marL="0" indent="0">
              <a:buNone/>
              <a:defRPr sz="1512"/>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endParaRPr lang="et-EE"/>
          </a:p>
        </p:txBody>
      </p:sp>
      <p:sp>
        <p:nvSpPr>
          <p:cNvPr id="4" name="Text Placeholder 3">
            <a:extLst>
              <a:ext uri="{FF2B5EF4-FFF2-40B4-BE49-F238E27FC236}">
                <a16:creationId xmlns:a16="http://schemas.microsoft.com/office/drawing/2014/main" id="{06784FCD-CE44-459E-9D34-1C8E7DD9AAB1}"/>
              </a:ext>
            </a:extLst>
          </p:cNvPr>
          <p:cNvSpPr>
            <a:spLocks noGrp="1"/>
          </p:cNvSpPr>
          <p:nvPr>
            <p:ph type="body" sz="half" idx="2"/>
          </p:nvPr>
        </p:nvSpPr>
        <p:spPr>
          <a:xfrm>
            <a:off x="396713" y="972026"/>
            <a:ext cx="1857572" cy="1800799"/>
          </a:xfrm>
        </p:spPr>
        <p:txBody>
          <a:bodyPr/>
          <a:lstStyle>
            <a:lvl1pPr marL="0" indent="0">
              <a:buNone/>
              <a:defRPr sz="756"/>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a:t>Edit Master text styles</a:t>
            </a:r>
          </a:p>
        </p:txBody>
      </p:sp>
      <p:sp>
        <p:nvSpPr>
          <p:cNvPr id="5" name="Date Placeholder 4">
            <a:extLst>
              <a:ext uri="{FF2B5EF4-FFF2-40B4-BE49-F238E27FC236}">
                <a16:creationId xmlns:a16="http://schemas.microsoft.com/office/drawing/2014/main" id="{380D6BBC-7655-474D-BF4E-7E1175FD7744}"/>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6" name="Footer Placeholder 5">
            <a:extLst>
              <a:ext uri="{FF2B5EF4-FFF2-40B4-BE49-F238E27FC236}">
                <a16:creationId xmlns:a16="http://schemas.microsoft.com/office/drawing/2014/main" id="{94DBCCB4-B5A0-4183-9A79-16DE0ADDBF4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223D577A-AF8F-4B18-82B7-4056F62ED47A}"/>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2924485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E660-B146-4BFB-AD79-62161B8A02BB}"/>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6C31F08C-8D67-4882-B8E2-1D930BB834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E7BB783C-D9FA-4DCF-839F-343EAEC36365}"/>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5" name="Footer Placeholder 4">
            <a:extLst>
              <a:ext uri="{FF2B5EF4-FFF2-40B4-BE49-F238E27FC236}">
                <a16:creationId xmlns:a16="http://schemas.microsoft.com/office/drawing/2014/main" id="{3CD9F4EF-1FB0-4310-9197-93AE8A54B84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BAC9877-8AD5-4AC1-9DA2-2B50407CDF70}"/>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2291837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53C96-0BC8-49E2-B088-46022AF49C66}"/>
              </a:ext>
            </a:extLst>
          </p:cNvPr>
          <p:cNvSpPr>
            <a:spLocks noGrp="1"/>
          </p:cNvSpPr>
          <p:nvPr>
            <p:ph type="title" orient="vert"/>
          </p:nvPr>
        </p:nvSpPr>
        <p:spPr>
          <a:xfrm>
            <a:off x="4121607" y="172505"/>
            <a:ext cx="1241881" cy="2745825"/>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D8ED9409-53BC-45C6-B9AD-6934B673BEF9}"/>
              </a:ext>
            </a:extLst>
          </p:cNvPr>
          <p:cNvSpPr>
            <a:spLocks noGrp="1"/>
          </p:cNvSpPr>
          <p:nvPr>
            <p:ph type="body" orient="vert" idx="1"/>
          </p:nvPr>
        </p:nvSpPr>
        <p:spPr>
          <a:xfrm>
            <a:off x="395962" y="172505"/>
            <a:ext cx="3653651" cy="27458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C1F60D46-5987-4B21-970E-18FCFE6EF4B8}"/>
              </a:ext>
            </a:extLst>
          </p:cNvPr>
          <p:cNvSpPr>
            <a:spLocks noGrp="1"/>
          </p:cNvSpPr>
          <p:nvPr>
            <p:ph type="dt" sz="half" idx="10"/>
          </p:nvPr>
        </p:nvSpPr>
        <p:spPr/>
        <p:txBody>
          <a:bodyPr/>
          <a:lstStyle/>
          <a:p>
            <a:fld id="{FE4D7DBB-6114-4CA1-9A6C-C51F6BACB801}" type="datetimeFigureOut">
              <a:rPr lang="et-EE" smtClean="0"/>
              <a:t>23.05.2023</a:t>
            </a:fld>
            <a:endParaRPr lang="et-EE"/>
          </a:p>
        </p:txBody>
      </p:sp>
      <p:sp>
        <p:nvSpPr>
          <p:cNvPr id="5" name="Footer Placeholder 4">
            <a:extLst>
              <a:ext uri="{FF2B5EF4-FFF2-40B4-BE49-F238E27FC236}">
                <a16:creationId xmlns:a16="http://schemas.microsoft.com/office/drawing/2014/main" id="{94072D4A-3378-4EDF-AD69-6966A69B739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88E1796-62F8-4C8B-A5D9-CABD0879A6D5}"/>
              </a:ext>
            </a:extLst>
          </p:cNvPr>
          <p:cNvSpPr>
            <a:spLocks noGrp="1"/>
          </p:cNvSpPr>
          <p:nvPr>
            <p:ph type="sldNum" sz="quarter" idx="12"/>
          </p:nvPr>
        </p:nvSpPr>
        <p:spPr/>
        <p:txBody>
          <a:bodyPr/>
          <a:lstStyle/>
          <a:p>
            <a:fld id="{E3A117CD-6EE4-4CE5-A915-A40179EE62B7}" type="slidenum">
              <a:rPr lang="et-EE" smtClean="0"/>
              <a:t>‹#›</a:t>
            </a:fld>
            <a:endParaRPr lang="et-EE"/>
          </a:p>
        </p:txBody>
      </p:sp>
    </p:spTree>
    <p:extLst>
      <p:ext uri="{BB962C8B-B14F-4D97-AF65-F5344CB8AC3E}">
        <p14:creationId xmlns:p14="http://schemas.microsoft.com/office/powerpoint/2010/main" val="205376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ekst">
    <p:spTree>
      <p:nvGrpSpPr>
        <p:cNvPr id="1" name=""/>
        <p:cNvGrpSpPr/>
        <p:nvPr/>
      </p:nvGrpSpPr>
      <p:grpSpPr>
        <a:xfrm>
          <a:off x="0" y="0"/>
          <a:ext cx="0" cy="0"/>
          <a:chOff x="0" y="0"/>
          <a:chExt cx="0" cy="0"/>
        </a:xfrm>
      </p:grpSpPr>
      <p:sp>
        <p:nvSpPr>
          <p:cNvPr id="7" name="Text Placeholder 11"/>
          <p:cNvSpPr>
            <a:spLocks noGrp="1"/>
          </p:cNvSpPr>
          <p:nvPr>
            <p:ph type="body" sz="quarter" idx="16"/>
          </p:nvPr>
        </p:nvSpPr>
        <p:spPr>
          <a:xfrm>
            <a:off x="1094145" y="939777"/>
            <a:ext cx="4166603" cy="1869974"/>
          </a:xfrm>
          <a:prstGeom prst="rect">
            <a:avLst/>
          </a:prstGeom>
        </p:spPr>
        <p:txBody>
          <a:bodyPr lIns="0" tIns="0" rIns="0" bIns="0"/>
          <a:lstStyle>
            <a:lvl1pPr marL="80993" marR="0" indent="-80993" algn="l" defTabSz="323972" rtl="0" eaLnBrk="1" fontAlgn="auto" latinLnBrk="0" hangingPunct="1">
              <a:lnSpc>
                <a:spcPct val="90000"/>
              </a:lnSpc>
              <a:spcBef>
                <a:spcPts val="354"/>
              </a:spcBef>
              <a:spcAft>
                <a:spcPts val="0"/>
              </a:spcAft>
              <a:buClrTx/>
              <a:buSzTx/>
              <a:buFont typeface="Arial"/>
              <a:buNone/>
              <a:tabLst/>
              <a:defRPr sz="756" baseline="0">
                <a:solidFill>
                  <a:schemeClr val="tx1"/>
                </a:solidFill>
                <a:latin typeface="Verdana" charset="0"/>
              </a:defRPr>
            </a:lvl1pPr>
          </a:lstStyle>
          <a:p>
            <a:pPr lvl="0"/>
            <a:r>
              <a:rPr lang="en-US"/>
              <a:t>Edit Master text styles</a:t>
            </a:r>
          </a:p>
          <a:p>
            <a:pPr lvl="1"/>
            <a:r>
              <a:rPr lang="en-US"/>
              <a:t>Second level</a:t>
            </a:r>
          </a:p>
        </p:txBody>
      </p:sp>
      <p:sp>
        <p:nvSpPr>
          <p:cNvPr id="8" name="Text Placeholder 9"/>
          <p:cNvSpPr>
            <a:spLocks noGrp="1"/>
          </p:cNvSpPr>
          <p:nvPr>
            <p:ph type="body" sz="quarter" idx="13"/>
          </p:nvPr>
        </p:nvSpPr>
        <p:spPr>
          <a:xfrm>
            <a:off x="1094147" y="344259"/>
            <a:ext cx="4166603" cy="378243"/>
          </a:xfrm>
          <a:prstGeom prst="rect">
            <a:avLst/>
          </a:prstGeom>
        </p:spPr>
        <p:txBody>
          <a:bodyPr lIns="0" tIns="0" rIns="0" bIns="0"/>
          <a:lstStyle>
            <a:lvl1pPr marL="80993" marR="0" indent="-80993" algn="l" defTabSz="323972" rtl="0" eaLnBrk="1" fontAlgn="auto" latinLnBrk="0" hangingPunct="1">
              <a:lnSpc>
                <a:spcPct val="100000"/>
              </a:lnSpc>
              <a:spcBef>
                <a:spcPts val="354"/>
              </a:spcBef>
              <a:spcAft>
                <a:spcPts val="0"/>
              </a:spcAft>
              <a:buClrTx/>
              <a:buSzTx/>
              <a:buFont typeface="Arial"/>
              <a:buNone/>
              <a:tabLst/>
              <a:defRPr sz="1181" b="1" i="0" baseline="0">
                <a:latin typeface="Verdana" charset="0"/>
              </a:defRPr>
            </a:lvl1pPr>
            <a:lvl2pPr>
              <a:defRPr sz="886"/>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036351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Sided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tx2"/>
                </a:solidFill>
                <a:latin typeface="Gotham Rounded Bold" panose="02000000000000000000" pitchFamily="50" charset="0"/>
              </a:defRPr>
            </a:lvl1pPr>
          </a:lstStyle>
          <a:p>
            <a:r>
              <a:rPr lang="en-US" dirty="0"/>
              <a:t>Click to edit master title style</a:t>
            </a:r>
            <a:endParaRPr lang="et-EE" dirty="0"/>
          </a:p>
        </p:txBody>
      </p:sp>
      <p:sp>
        <p:nvSpPr>
          <p:cNvPr id="5" name="Content Placeholder 2"/>
          <p:cNvSpPr>
            <a:spLocks noGrp="1"/>
          </p:cNvSpPr>
          <p:nvPr>
            <p:ph sz="half" idx="1"/>
          </p:nvPr>
        </p:nvSpPr>
        <p:spPr>
          <a:xfrm>
            <a:off x="360001" y="900000"/>
            <a:ext cx="2443525" cy="2055812"/>
          </a:xfrm>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Content Placeholder 3"/>
          <p:cNvSpPr>
            <a:spLocks noGrp="1"/>
          </p:cNvSpPr>
          <p:nvPr>
            <p:ph sz="half" idx="2"/>
          </p:nvPr>
        </p:nvSpPr>
        <p:spPr>
          <a:xfrm>
            <a:off x="2955924" y="900000"/>
            <a:ext cx="2444075" cy="2055812"/>
          </a:xfrm>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436929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Muutke pealkirja laadi</a:t>
            </a:r>
          </a:p>
        </p:txBody>
      </p:sp>
      <p:sp>
        <p:nvSpPr>
          <p:cNvPr id="4" name="Date Placeholder 3"/>
          <p:cNvSpPr>
            <a:spLocks noGrp="1"/>
          </p:cNvSpPr>
          <p:nvPr>
            <p:ph type="dt" sz="half" idx="10"/>
          </p:nvPr>
        </p:nvSpPr>
        <p:spPr/>
        <p:txBody>
          <a:bodyPr/>
          <a:lstStyle>
            <a:lvl1pPr>
              <a:defRPr/>
            </a:lvl1pPr>
          </a:lstStyle>
          <a:p>
            <a:pPr>
              <a:defRPr/>
            </a:pPr>
            <a:fld id="{DAE93DEA-A700-4D20-8B61-6EAA3ACBEB98}" type="datetimeFigureOut">
              <a:rPr lang="et-EE">
                <a:solidFill>
                  <a:prstClr val="black">
                    <a:tint val="75000"/>
                  </a:prstClr>
                </a:solidFill>
              </a:rPr>
              <a:pPr>
                <a:defRPr/>
              </a:pPr>
              <a:t>23.05.2023</a:t>
            </a:fld>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C95A8C-25B9-498F-AD79-907A7239EB73}"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34936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ided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bg1"/>
                </a:solidFill>
                <a:latin typeface="+mn-lt"/>
              </a:defRPr>
            </a:lvl1pPr>
          </a:lstStyle>
          <a:p>
            <a:r>
              <a:rPr lang="en-US" dirty="0"/>
              <a:t>Click to edit master title style</a:t>
            </a:r>
            <a:endParaRPr lang="et-EE" dirty="0"/>
          </a:p>
        </p:txBody>
      </p:sp>
      <p:sp>
        <p:nvSpPr>
          <p:cNvPr id="5" name="Content Placeholder 2"/>
          <p:cNvSpPr>
            <a:spLocks noGrp="1"/>
          </p:cNvSpPr>
          <p:nvPr>
            <p:ph sz="half" idx="1"/>
          </p:nvPr>
        </p:nvSpPr>
        <p:spPr>
          <a:xfrm>
            <a:off x="360000" y="900000"/>
            <a:ext cx="2443525" cy="20558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Content Placeholder 3"/>
          <p:cNvSpPr>
            <a:spLocks noGrp="1"/>
          </p:cNvSpPr>
          <p:nvPr>
            <p:ph sz="half" idx="2"/>
          </p:nvPr>
        </p:nvSpPr>
        <p:spPr>
          <a:xfrm>
            <a:off x="2955924" y="900000"/>
            <a:ext cx="2444075" cy="2055812"/>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377035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d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tx2"/>
                </a:solidFill>
                <a:latin typeface="+mn-lt"/>
              </a:defRPr>
            </a:lvl1pPr>
          </a:lstStyle>
          <a:p>
            <a:r>
              <a:rPr lang="en-US" dirty="0"/>
              <a:t>Click to edit master title style</a:t>
            </a:r>
            <a:endParaRPr lang="et-EE" dirty="0"/>
          </a:p>
        </p:txBody>
      </p:sp>
      <p:sp>
        <p:nvSpPr>
          <p:cNvPr id="5" name="Content Placeholder 2"/>
          <p:cNvSpPr>
            <a:spLocks noGrp="1"/>
          </p:cNvSpPr>
          <p:nvPr>
            <p:ph sz="half" idx="1"/>
          </p:nvPr>
        </p:nvSpPr>
        <p:spPr>
          <a:xfrm>
            <a:off x="360000" y="900000"/>
            <a:ext cx="2443525" cy="2055812"/>
          </a:xfrm>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Content Placeholder 3"/>
          <p:cNvSpPr>
            <a:spLocks noGrp="1"/>
          </p:cNvSpPr>
          <p:nvPr>
            <p:ph sz="half" idx="2"/>
          </p:nvPr>
        </p:nvSpPr>
        <p:spPr>
          <a:xfrm>
            <a:off x="2955924" y="900000"/>
            <a:ext cx="2444075" cy="2055812"/>
          </a:xfrm>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0188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5040000" cy="360000"/>
          </a:xfrm>
        </p:spPr>
        <p:txBody>
          <a:bodyPr lIns="0" anchor="t"/>
          <a:lstStyle>
            <a:lvl1pPr>
              <a:defRPr>
                <a:solidFill>
                  <a:schemeClr val="bg1"/>
                </a:solidFill>
              </a:defRPr>
            </a:lvl1pPr>
          </a:lstStyle>
          <a:p>
            <a:r>
              <a:rPr lang="en-US" dirty="0"/>
              <a:t>Click to edit </a:t>
            </a:r>
            <a:br>
              <a:rPr lang="et-EE" dirty="0"/>
            </a:br>
            <a:r>
              <a:rPr lang="en-US" dirty="0"/>
              <a:t>master title style</a:t>
            </a:r>
            <a:endParaRPr lang="et-EE" dirty="0"/>
          </a:p>
        </p:txBody>
      </p:sp>
      <p:sp>
        <p:nvSpPr>
          <p:cNvPr id="3" name="Content Placeholder 2"/>
          <p:cNvSpPr>
            <a:spLocks noGrp="1"/>
          </p:cNvSpPr>
          <p:nvPr>
            <p:ph idx="1"/>
          </p:nvPr>
        </p:nvSpPr>
        <p:spPr>
          <a:xfrm>
            <a:off x="0" y="1080088"/>
            <a:ext cx="5759450" cy="2160000"/>
          </a:xfrm>
        </p:spPr>
        <p:txBody>
          <a:bodyPr/>
          <a:lstStyle>
            <a:lvl1pPr marL="0" indent="0">
              <a:buNone/>
              <a:defRPr>
                <a:solidFill>
                  <a:schemeClr val="bg1"/>
                </a:solidFill>
                <a:latin typeface="+mj-lt"/>
              </a:defRPr>
            </a:lvl1pPr>
            <a:lvl2pPr>
              <a:defRPr>
                <a:solidFill>
                  <a:schemeClr val="bg1"/>
                </a:solidFill>
                <a:latin typeface="Gotham Rounded Medium" pitchFamily="50" charset="0"/>
              </a:defRPr>
            </a:lvl2pPr>
            <a:lvl3pPr>
              <a:defRPr>
                <a:solidFill>
                  <a:schemeClr val="bg1"/>
                </a:solidFill>
                <a:latin typeface="Gotham Rounded Medium" pitchFamily="50" charset="0"/>
              </a:defRPr>
            </a:lvl3pPr>
            <a:lvl4pPr>
              <a:defRPr>
                <a:solidFill>
                  <a:schemeClr val="bg1"/>
                </a:solidFill>
                <a:latin typeface="Gotham Rounded Medium" pitchFamily="50" charset="0"/>
              </a:defRPr>
            </a:lvl4pPr>
            <a:lvl5pPr>
              <a:defRPr>
                <a:solidFill>
                  <a:schemeClr val="bg1"/>
                </a:solidFill>
                <a:latin typeface="Gotham Rounded Medium" pitchFamily="50" charset="0"/>
              </a:defRPr>
            </a:lvl5pPr>
          </a:lstStyle>
          <a:p>
            <a:pPr lvl="0"/>
            <a:endParaRPr lang="et-EE" dirty="0"/>
          </a:p>
        </p:txBody>
      </p:sp>
    </p:spTree>
    <p:extLst>
      <p:ext uri="{BB962C8B-B14F-4D97-AF65-F5344CB8AC3E}">
        <p14:creationId xmlns:p14="http://schemas.microsoft.com/office/powerpoint/2010/main" val="1701648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ackgroun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59450" cy="3240088"/>
          </a:xfrm>
        </p:spPr>
        <p:txBody>
          <a:bodyPr/>
          <a:lstStyle>
            <a:lvl1pPr marL="0" indent="0">
              <a:buNone/>
              <a:defRPr>
                <a:solidFill>
                  <a:schemeClr val="bg1"/>
                </a:solidFill>
                <a:latin typeface="+mn-lt"/>
              </a:defRPr>
            </a:lvl1pPr>
            <a:lvl2pPr>
              <a:defRPr>
                <a:solidFill>
                  <a:schemeClr val="bg1"/>
                </a:solidFill>
                <a:latin typeface="Gotham Rounded Medium" pitchFamily="50" charset="0"/>
              </a:defRPr>
            </a:lvl2pPr>
            <a:lvl3pPr>
              <a:defRPr>
                <a:solidFill>
                  <a:schemeClr val="bg1"/>
                </a:solidFill>
                <a:latin typeface="Gotham Rounded Medium" pitchFamily="50" charset="0"/>
              </a:defRPr>
            </a:lvl3pPr>
            <a:lvl4pPr>
              <a:defRPr>
                <a:solidFill>
                  <a:schemeClr val="bg1"/>
                </a:solidFill>
                <a:latin typeface="Gotham Rounded Medium" pitchFamily="50" charset="0"/>
              </a:defRPr>
            </a:lvl4pPr>
            <a:lvl5pPr>
              <a:defRPr>
                <a:solidFill>
                  <a:schemeClr val="bg1"/>
                </a:solidFill>
                <a:latin typeface="Gotham Rounded Medium" pitchFamily="50" charset="0"/>
              </a:defRPr>
            </a:lvl5pPr>
          </a:lstStyle>
          <a:p>
            <a:pPr lvl="0"/>
            <a:endParaRPr lang="et-EE" dirty="0"/>
          </a:p>
        </p:txBody>
      </p:sp>
      <p:sp>
        <p:nvSpPr>
          <p:cNvPr id="2" name="Title 1"/>
          <p:cNvSpPr>
            <a:spLocks noGrp="1"/>
          </p:cNvSpPr>
          <p:nvPr>
            <p:ph type="title" hasCustomPrompt="1"/>
          </p:nvPr>
        </p:nvSpPr>
        <p:spPr>
          <a:xfrm>
            <a:off x="359999" y="360000"/>
            <a:ext cx="5040000" cy="540000"/>
          </a:xfrm>
        </p:spPr>
        <p:txBody>
          <a:bodyPr lIns="0" anchor="t"/>
          <a:lstStyle>
            <a:lvl1pPr>
              <a:defRPr>
                <a:solidFill>
                  <a:schemeClr val="bg1"/>
                </a:solidFill>
              </a:defRPr>
            </a:lvl1pPr>
          </a:lstStyle>
          <a:p>
            <a:r>
              <a:rPr lang="en-US" dirty="0"/>
              <a:t>Click</a:t>
            </a:r>
            <a:r>
              <a:rPr lang="et-EE" dirty="0"/>
              <a:t> </a:t>
            </a:r>
            <a:r>
              <a:rPr lang="et-EE" dirty="0" err="1"/>
              <a:t>to</a:t>
            </a:r>
            <a:r>
              <a:rPr lang="et-EE" dirty="0"/>
              <a:t> </a:t>
            </a:r>
            <a:r>
              <a:rPr lang="et-EE" dirty="0" err="1"/>
              <a:t>edit</a:t>
            </a:r>
            <a:r>
              <a:rPr lang="et-EE" dirty="0"/>
              <a:t> </a:t>
            </a:r>
            <a:br>
              <a:rPr lang="et-EE" dirty="0"/>
            </a:br>
            <a:r>
              <a:rPr lang="et-EE" dirty="0" err="1"/>
              <a:t>master</a:t>
            </a:r>
            <a:r>
              <a:rPr lang="et-EE" dirty="0"/>
              <a:t> </a:t>
            </a:r>
            <a:r>
              <a:rPr lang="et-EE" dirty="0" err="1"/>
              <a:t>title</a:t>
            </a:r>
            <a:r>
              <a:rPr lang="et-EE" dirty="0"/>
              <a:t> </a:t>
            </a:r>
            <a:br>
              <a:rPr lang="et-EE" dirty="0"/>
            </a:br>
            <a:r>
              <a:rPr lang="et-EE" dirty="0" err="1"/>
              <a:t>style</a:t>
            </a:r>
            <a:endParaRPr lang="et-EE" dirty="0"/>
          </a:p>
        </p:txBody>
      </p:sp>
    </p:spTree>
    <p:extLst>
      <p:ext uri="{BB962C8B-B14F-4D97-AF65-F5344CB8AC3E}">
        <p14:creationId xmlns:p14="http://schemas.microsoft.com/office/powerpoint/2010/main" val="864767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Object B">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bg1"/>
                </a:solidFill>
              </a:defRPr>
            </a:lvl1pPr>
          </a:lstStyle>
          <a:p>
            <a:r>
              <a:rPr lang="en-US" dirty="0"/>
              <a:t>Click to edit </a:t>
            </a:r>
            <a:br>
              <a:rPr lang="et-EE" dirty="0"/>
            </a:br>
            <a:r>
              <a:rPr lang="en-US" dirty="0"/>
              <a:t>master title</a:t>
            </a:r>
            <a:endParaRPr lang="et-EE" dirty="0"/>
          </a:p>
        </p:txBody>
      </p:sp>
      <p:sp>
        <p:nvSpPr>
          <p:cNvPr id="3" name="Content Placeholder 2"/>
          <p:cNvSpPr>
            <a:spLocks noGrp="1"/>
          </p:cNvSpPr>
          <p:nvPr>
            <p:ph idx="1"/>
          </p:nvPr>
        </p:nvSpPr>
        <p:spPr>
          <a:xfrm>
            <a:off x="3004662" y="737001"/>
            <a:ext cx="2386397" cy="2232000"/>
          </a:xfrm>
        </p:spPr>
        <p:txBody>
          <a:bodyPr>
            <a:normAutofit/>
          </a:bodyPr>
          <a:lstStyle>
            <a:lvl1pPr marL="0" indent="0">
              <a:buNone/>
              <a:defRPr sz="1100">
                <a:solidFill>
                  <a:schemeClr val="bg1"/>
                </a:solidFill>
              </a:defRPr>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endParaRPr lang="et-EE" dirty="0"/>
          </a:p>
        </p:txBody>
      </p:sp>
      <p:sp>
        <p:nvSpPr>
          <p:cNvPr id="4" name="Text Placeholder 3"/>
          <p:cNvSpPr>
            <a:spLocks noGrp="1"/>
          </p:cNvSpPr>
          <p:nvPr>
            <p:ph type="body" sz="half" idx="2"/>
          </p:nvPr>
        </p:nvSpPr>
        <p:spPr>
          <a:xfrm>
            <a:off x="360000" y="1800000"/>
            <a:ext cx="2016000" cy="1080000"/>
          </a:xfrm>
        </p:spPr>
        <p:txBody>
          <a:bodyPr lIns="0" tIns="0" rIns="0" bIns="0">
            <a:normAutofit/>
          </a:bodyPr>
          <a:lstStyle>
            <a:lvl1pPr marL="0" indent="0">
              <a:buNone/>
              <a:defRPr sz="1050">
                <a:solidFill>
                  <a:schemeClr val="bg1"/>
                </a:solidFill>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2051539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Object 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2016000" cy="720000"/>
          </a:xfrm>
        </p:spPr>
        <p:txBody>
          <a:bodyPr anchor="t"/>
          <a:lstStyle>
            <a:lvl1pPr>
              <a:defRPr sz="1200">
                <a:solidFill>
                  <a:schemeClr val="tx2"/>
                </a:solidFill>
              </a:defRPr>
            </a:lvl1pPr>
          </a:lstStyle>
          <a:p>
            <a:r>
              <a:rPr lang="en-US" dirty="0"/>
              <a:t>Click to edit master title</a:t>
            </a:r>
            <a:endParaRPr lang="et-EE" dirty="0"/>
          </a:p>
        </p:txBody>
      </p:sp>
      <p:sp>
        <p:nvSpPr>
          <p:cNvPr id="3" name="Content Placeholder 2"/>
          <p:cNvSpPr>
            <a:spLocks noGrp="1"/>
          </p:cNvSpPr>
          <p:nvPr>
            <p:ph idx="1"/>
          </p:nvPr>
        </p:nvSpPr>
        <p:spPr>
          <a:xfrm>
            <a:off x="3004662" y="737001"/>
            <a:ext cx="2386397" cy="2232000"/>
          </a:xfrm>
        </p:spPr>
        <p:txBody>
          <a:bodyPr>
            <a:normAutofit/>
          </a:bodyPr>
          <a:lstStyle>
            <a:lvl1pPr marL="0" indent="0">
              <a:buNone/>
              <a:defRPr sz="1100">
                <a:solidFill>
                  <a:schemeClr val="tx2"/>
                </a:solidFill>
              </a:defRPr>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endParaRPr lang="et-EE" dirty="0"/>
          </a:p>
        </p:txBody>
      </p:sp>
      <p:sp>
        <p:nvSpPr>
          <p:cNvPr id="4" name="Text Placeholder 3"/>
          <p:cNvSpPr>
            <a:spLocks noGrp="1"/>
          </p:cNvSpPr>
          <p:nvPr>
            <p:ph type="body" sz="half" idx="2"/>
          </p:nvPr>
        </p:nvSpPr>
        <p:spPr>
          <a:xfrm>
            <a:off x="360000" y="1800000"/>
            <a:ext cx="2016000" cy="1080000"/>
          </a:xfrm>
        </p:spPr>
        <p:txBody>
          <a:bodyPr lIns="0" tIns="0" rIns="0" bIns="0">
            <a:normAutofit/>
          </a:bodyPr>
          <a:lstStyle>
            <a:lvl1pPr marL="0" indent="0">
              <a:buNone/>
              <a:defRPr sz="1050">
                <a:solidFill>
                  <a:schemeClr val="tx2"/>
                </a:solidFill>
              </a:defRPr>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dirty="0"/>
              <a:t>Edit Master text styles</a:t>
            </a:r>
          </a:p>
        </p:txBody>
      </p:sp>
    </p:spTree>
    <p:extLst>
      <p:ext uri="{BB962C8B-B14F-4D97-AF65-F5344CB8AC3E}">
        <p14:creationId xmlns:p14="http://schemas.microsoft.com/office/powerpoint/2010/main" val="523211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5040000" cy="360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360000" y="900000"/>
            <a:ext cx="5040000" cy="19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81488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93" r:id="rId4"/>
    <p:sldLayoutId id="2147483706" r:id="rId5"/>
    <p:sldLayoutId id="2147483686" r:id="rId6"/>
    <p:sldLayoutId id="2147483687"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431963" rtl="0" eaLnBrk="1" latinLnBrk="0" hangingPunct="1">
        <a:lnSpc>
          <a:spcPct val="90000"/>
        </a:lnSpc>
        <a:spcBef>
          <a:spcPct val="0"/>
        </a:spcBef>
        <a:buNone/>
        <a:defRPr sz="1200" b="1" kern="1200">
          <a:solidFill>
            <a:schemeClr val="tx1"/>
          </a:solidFill>
          <a:latin typeface="+mn-lt"/>
          <a:ea typeface="+mj-ea"/>
          <a:cs typeface="+mj-cs"/>
        </a:defRPr>
      </a:lvl1pPr>
    </p:titleStyle>
    <p:bodyStyle>
      <a:lvl1pPr marL="107991" indent="-107991" algn="l" defTabSz="431963" rtl="0" eaLnBrk="1" latinLnBrk="0" hangingPunct="1">
        <a:lnSpc>
          <a:spcPct val="120000"/>
        </a:lnSpc>
        <a:spcBef>
          <a:spcPts val="0"/>
        </a:spcBef>
        <a:buFont typeface="Arial" panose="020B0604020202020204" pitchFamily="34" charset="0"/>
        <a:buChar char="•"/>
        <a:defRPr sz="1050" kern="1200">
          <a:solidFill>
            <a:schemeClr val="tx1"/>
          </a:solidFill>
          <a:latin typeface="+mn-lt"/>
          <a:ea typeface="+mn-ea"/>
          <a:cs typeface="+mn-cs"/>
        </a:defRPr>
      </a:lvl1pPr>
      <a:lvl2pPr marL="323972" indent="-107991" algn="l" defTabSz="431963" rtl="0" eaLnBrk="1" latinLnBrk="0" hangingPunct="1">
        <a:lnSpc>
          <a:spcPct val="120000"/>
        </a:lnSpc>
        <a:spcBef>
          <a:spcPts val="0"/>
        </a:spcBef>
        <a:buFont typeface="Arial" panose="020B0604020202020204" pitchFamily="34" charset="0"/>
        <a:buChar char="•"/>
        <a:defRPr sz="1000" kern="1200">
          <a:solidFill>
            <a:schemeClr val="tx1"/>
          </a:solidFill>
          <a:latin typeface="+mn-lt"/>
          <a:ea typeface="+mn-ea"/>
          <a:cs typeface="+mn-cs"/>
        </a:defRPr>
      </a:lvl2pPr>
      <a:lvl3pPr marL="539953" indent="-107991" algn="l" defTabSz="431963" rtl="0" eaLnBrk="1" latinLnBrk="0" hangingPunct="1">
        <a:lnSpc>
          <a:spcPct val="120000"/>
        </a:lnSpc>
        <a:spcBef>
          <a:spcPts val="236"/>
        </a:spcBef>
        <a:buFont typeface="Arial" panose="020B0604020202020204" pitchFamily="34" charset="0"/>
        <a:buChar char="•"/>
        <a:defRPr sz="700" kern="1200">
          <a:solidFill>
            <a:schemeClr val="tx1"/>
          </a:solidFill>
          <a:latin typeface="+mn-lt"/>
          <a:ea typeface="+mn-ea"/>
          <a:cs typeface="+mn-cs"/>
        </a:defRPr>
      </a:lvl3pPr>
      <a:lvl4pPr marL="755934" indent="-107991" algn="l" defTabSz="431963" rtl="0" eaLnBrk="1" latinLnBrk="0" hangingPunct="1">
        <a:lnSpc>
          <a:spcPct val="120000"/>
        </a:lnSpc>
        <a:spcBef>
          <a:spcPts val="236"/>
        </a:spcBef>
        <a:buFont typeface="Arial" panose="020B0604020202020204" pitchFamily="34" charset="0"/>
        <a:buChar char="•"/>
        <a:defRPr sz="600" kern="1200">
          <a:solidFill>
            <a:schemeClr val="tx1"/>
          </a:solidFill>
          <a:latin typeface="+mn-lt"/>
          <a:ea typeface="+mn-ea"/>
          <a:cs typeface="+mn-cs"/>
        </a:defRPr>
      </a:lvl4pPr>
      <a:lvl5pPr marL="971916" indent="-107991" algn="l" defTabSz="431963" rtl="0" eaLnBrk="1" latinLnBrk="0" hangingPunct="1">
        <a:lnSpc>
          <a:spcPct val="120000"/>
        </a:lnSpc>
        <a:spcBef>
          <a:spcPts val="236"/>
        </a:spcBef>
        <a:buFont typeface="Arial" panose="020B0604020202020204" pitchFamily="34" charset="0"/>
        <a:buChar char="•"/>
        <a:defRPr sz="600" kern="1200">
          <a:solidFill>
            <a:schemeClr val="tx1"/>
          </a:solidFill>
          <a:latin typeface="+mn-lt"/>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p:bodyStyle>
    <p:otherStyle>
      <a:defPPr>
        <a:defRPr lang="en-US"/>
      </a:defPPr>
      <a:lvl1pPr marL="0" algn="l" defTabSz="431963" rtl="0" eaLnBrk="1" latinLnBrk="0" hangingPunct="1">
        <a:defRPr sz="850" kern="1200">
          <a:solidFill>
            <a:schemeClr val="tx1"/>
          </a:solidFill>
          <a:latin typeface="+mn-lt"/>
          <a:ea typeface="+mn-ea"/>
          <a:cs typeface="+mn-cs"/>
        </a:defRPr>
      </a:lvl1pPr>
      <a:lvl2pPr marL="215981" algn="l" defTabSz="431963" rtl="0" eaLnBrk="1" latinLnBrk="0" hangingPunct="1">
        <a:defRPr sz="850" kern="1200">
          <a:solidFill>
            <a:schemeClr val="tx1"/>
          </a:solidFill>
          <a:latin typeface="+mn-lt"/>
          <a:ea typeface="+mn-ea"/>
          <a:cs typeface="+mn-cs"/>
        </a:defRPr>
      </a:lvl2pPr>
      <a:lvl3pPr marL="431963" algn="l" defTabSz="431963" rtl="0" eaLnBrk="1" latinLnBrk="0" hangingPunct="1">
        <a:defRPr sz="850" kern="1200">
          <a:solidFill>
            <a:schemeClr val="tx1"/>
          </a:solidFill>
          <a:latin typeface="+mn-lt"/>
          <a:ea typeface="+mn-ea"/>
          <a:cs typeface="+mn-cs"/>
        </a:defRPr>
      </a:lvl3pPr>
      <a:lvl4pPr marL="647944" algn="l" defTabSz="431963" rtl="0" eaLnBrk="1" latinLnBrk="0" hangingPunct="1">
        <a:defRPr sz="850" kern="1200">
          <a:solidFill>
            <a:schemeClr val="tx1"/>
          </a:solidFill>
          <a:latin typeface="+mn-lt"/>
          <a:ea typeface="+mn-ea"/>
          <a:cs typeface="+mn-cs"/>
        </a:defRPr>
      </a:lvl4pPr>
      <a:lvl5pPr marL="863925" algn="l" defTabSz="431963" rtl="0" eaLnBrk="1" latinLnBrk="0" hangingPunct="1">
        <a:defRPr sz="850" kern="1200">
          <a:solidFill>
            <a:schemeClr val="tx1"/>
          </a:solidFill>
          <a:latin typeface="+mn-lt"/>
          <a:ea typeface="+mn-ea"/>
          <a:cs typeface="+mn-cs"/>
        </a:defRPr>
      </a:lvl5pPr>
      <a:lvl6pPr marL="1079906" algn="l" defTabSz="431963" rtl="0" eaLnBrk="1" latinLnBrk="0" hangingPunct="1">
        <a:defRPr sz="850" kern="1200">
          <a:solidFill>
            <a:schemeClr val="tx1"/>
          </a:solidFill>
          <a:latin typeface="+mn-lt"/>
          <a:ea typeface="+mn-ea"/>
          <a:cs typeface="+mn-cs"/>
        </a:defRPr>
      </a:lvl6pPr>
      <a:lvl7pPr marL="1295888" algn="l" defTabSz="431963" rtl="0" eaLnBrk="1" latinLnBrk="0" hangingPunct="1">
        <a:defRPr sz="850" kern="1200">
          <a:solidFill>
            <a:schemeClr val="tx1"/>
          </a:solidFill>
          <a:latin typeface="+mn-lt"/>
          <a:ea typeface="+mn-ea"/>
          <a:cs typeface="+mn-cs"/>
        </a:defRPr>
      </a:lvl7pPr>
      <a:lvl8pPr marL="1511869" algn="l" defTabSz="431963" rtl="0" eaLnBrk="1" latinLnBrk="0" hangingPunct="1">
        <a:defRPr sz="850" kern="1200">
          <a:solidFill>
            <a:schemeClr val="tx1"/>
          </a:solidFill>
          <a:latin typeface="+mn-lt"/>
          <a:ea typeface="+mn-ea"/>
          <a:cs typeface="+mn-cs"/>
        </a:defRPr>
      </a:lvl8pPr>
      <a:lvl9pPr marL="1727850" algn="l" defTabSz="431963" rtl="0" eaLnBrk="1" latinLnBrk="0" hangingPunct="1">
        <a:defRPr sz="8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5040000" cy="360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360000" y="900000"/>
            <a:ext cx="5040000" cy="19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2219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431963" rtl="0" eaLnBrk="1" latinLnBrk="0" hangingPunct="1">
        <a:lnSpc>
          <a:spcPct val="90000"/>
        </a:lnSpc>
        <a:spcBef>
          <a:spcPct val="0"/>
        </a:spcBef>
        <a:buNone/>
        <a:defRPr sz="1200" kern="1200">
          <a:solidFill>
            <a:schemeClr val="tx1"/>
          </a:solidFill>
          <a:latin typeface="Gotham Rounded Bold" panose="02000000000000000000" pitchFamily="50" charset="0"/>
          <a:ea typeface="+mj-ea"/>
          <a:cs typeface="+mj-cs"/>
        </a:defRPr>
      </a:lvl1pPr>
    </p:titleStyle>
    <p:bodyStyle>
      <a:lvl1pPr marL="107991" indent="-107991" algn="l" defTabSz="431963" rtl="0" eaLnBrk="1" latinLnBrk="0" hangingPunct="1">
        <a:lnSpc>
          <a:spcPct val="120000"/>
        </a:lnSpc>
        <a:spcBef>
          <a:spcPts val="0"/>
        </a:spcBef>
        <a:buFont typeface="Arial" panose="020B0604020202020204" pitchFamily="34" charset="0"/>
        <a:buChar char="•"/>
        <a:defRPr sz="1050" kern="1200">
          <a:solidFill>
            <a:schemeClr val="tx1"/>
          </a:solidFill>
          <a:latin typeface="Gotham Rounded Bold" panose="02000000000000000000" pitchFamily="50" charset="0"/>
          <a:ea typeface="+mn-ea"/>
          <a:cs typeface="+mn-cs"/>
        </a:defRPr>
      </a:lvl1pPr>
      <a:lvl2pPr marL="323972" indent="-107991" algn="l" defTabSz="431963" rtl="0" eaLnBrk="1" latinLnBrk="0" hangingPunct="1">
        <a:lnSpc>
          <a:spcPct val="120000"/>
        </a:lnSpc>
        <a:spcBef>
          <a:spcPts val="0"/>
        </a:spcBef>
        <a:buFont typeface="Arial" panose="020B0604020202020204" pitchFamily="34" charset="0"/>
        <a:buChar char="•"/>
        <a:defRPr sz="1000" kern="1200">
          <a:solidFill>
            <a:schemeClr val="tx1"/>
          </a:solidFill>
          <a:latin typeface="Gotham Rounded Bold" panose="02000000000000000000" pitchFamily="50" charset="0"/>
          <a:ea typeface="+mn-ea"/>
          <a:cs typeface="+mn-cs"/>
        </a:defRPr>
      </a:lvl2pPr>
      <a:lvl3pPr marL="539953" indent="-107991" algn="l" defTabSz="431963" rtl="0" eaLnBrk="1" latinLnBrk="0" hangingPunct="1">
        <a:lnSpc>
          <a:spcPct val="120000"/>
        </a:lnSpc>
        <a:spcBef>
          <a:spcPts val="236"/>
        </a:spcBef>
        <a:buFont typeface="Arial" panose="020B0604020202020204" pitchFamily="34" charset="0"/>
        <a:buChar char="•"/>
        <a:defRPr sz="700" kern="1200">
          <a:solidFill>
            <a:schemeClr val="tx1"/>
          </a:solidFill>
          <a:latin typeface="Gotham Rounded Bold" panose="02000000000000000000" pitchFamily="50" charset="0"/>
          <a:ea typeface="+mn-ea"/>
          <a:cs typeface="+mn-cs"/>
        </a:defRPr>
      </a:lvl3pPr>
      <a:lvl4pPr marL="755934" indent="-107991" algn="l" defTabSz="431963" rtl="0" eaLnBrk="1" latinLnBrk="0" hangingPunct="1">
        <a:lnSpc>
          <a:spcPct val="120000"/>
        </a:lnSpc>
        <a:spcBef>
          <a:spcPts val="236"/>
        </a:spcBef>
        <a:buFont typeface="Arial" panose="020B0604020202020204" pitchFamily="34" charset="0"/>
        <a:buChar char="•"/>
        <a:defRPr sz="600" kern="1200">
          <a:solidFill>
            <a:schemeClr val="tx1"/>
          </a:solidFill>
          <a:latin typeface="Gotham Rounded Bold" panose="02000000000000000000" pitchFamily="50" charset="0"/>
          <a:ea typeface="+mn-ea"/>
          <a:cs typeface="+mn-cs"/>
        </a:defRPr>
      </a:lvl4pPr>
      <a:lvl5pPr marL="971916" indent="-107991" algn="l" defTabSz="431963" rtl="0" eaLnBrk="1" latinLnBrk="0" hangingPunct="1">
        <a:lnSpc>
          <a:spcPct val="120000"/>
        </a:lnSpc>
        <a:spcBef>
          <a:spcPts val="236"/>
        </a:spcBef>
        <a:buFont typeface="Arial" panose="020B0604020202020204" pitchFamily="34" charset="0"/>
        <a:buChar char="•"/>
        <a:defRPr sz="600" kern="1200">
          <a:solidFill>
            <a:schemeClr val="tx1"/>
          </a:solidFill>
          <a:latin typeface="Gotham Rounded Bold" panose="02000000000000000000" pitchFamily="50" charset="0"/>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p:bodyStyle>
    <p:otherStyle>
      <a:defPPr>
        <a:defRPr lang="en-US"/>
      </a:defPPr>
      <a:lvl1pPr marL="0" algn="l" defTabSz="431963" rtl="0" eaLnBrk="1" latinLnBrk="0" hangingPunct="1">
        <a:defRPr sz="850" kern="1200">
          <a:solidFill>
            <a:schemeClr val="tx1"/>
          </a:solidFill>
          <a:latin typeface="+mn-lt"/>
          <a:ea typeface="+mn-ea"/>
          <a:cs typeface="+mn-cs"/>
        </a:defRPr>
      </a:lvl1pPr>
      <a:lvl2pPr marL="215981" algn="l" defTabSz="431963" rtl="0" eaLnBrk="1" latinLnBrk="0" hangingPunct="1">
        <a:defRPr sz="850" kern="1200">
          <a:solidFill>
            <a:schemeClr val="tx1"/>
          </a:solidFill>
          <a:latin typeface="+mn-lt"/>
          <a:ea typeface="+mn-ea"/>
          <a:cs typeface="+mn-cs"/>
        </a:defRPr>
      </a:lvl2pPr>
      <a:lvl3pPr marL="431963" algn="l" defTabSz="431963" rtl="0" eaLnBrk="1" latinLnBrk="0" hangingPunct="1">
        <a:defRPr sz="850" kern="1200">
          <a:solidFill>
            <a:schemeClr val="tx1"/>
          </a:solidFill>
          <a:latin typeface="+mn-lt"/>
          <a:ea typeface="+mn-ea"/>
          <a:cs typeface="+mn-cs"/>
        </a:defRPr>
      </a:lvl3pPr>
      <a:lvl4pPr marL="647944" algn="l" defTabSz="431963" rtl="0" eaLnBrk="1" latinLnBrk="0" hangingPunct="1">
        <a:defRPr sz="850" kern="1200">
          <a:solidFill>
            <a:schemeClr val="tx1"/>
          </a:solidFill>
          <a:latin typeface="+mn-lt"/>
          <a:ea typeface="+mn-ea"/>
          <a:cs typeface="+mn-cs"/>
        </a:defRPr>
      </a:lvl4pPr>
      <a:lvl5pPr marL="863925" algn="l" defTabSz="431963" rtl="0" eaLnBrk="1" latinLnBrk="0" hangingPunct="1">
        <a:defRPr sz="850" kern="1200">
          <a:solidFill>
            <a:schemeClr val="tx1"/>
          </a:solidFill>
          <a:latin typeface="+mn-lt"/>
          <a:ea typeface="+mn-ea"/>
          <a:cs typeface="+mn-cs"/>
        </a:defRPr>
      </a:lvl5pPr>
      <a:lvl6pPr marL="1079906" algn="l" defTabSz="431963" rtl="0" eaLnBrk="1" latinLnBrk="0" hangingPunct="1">
        <a:defRPr sz="850" kern="1200">
          <a:solidFill>
            <a:schemeClr val="tx1"/>
          </a:solidFill>
          <a:latin typeface="+mn-lt"/>
          <a:ea typeface="+mn-ea"/>
          <a:cs typeface="+mn-cs"/>
        </a:defRPr>
      </a:lvl6pPr>
      <a:lvl7pPr marL="1295888" algn="l" defTabSz="431963" rtl="0" eaLnBrk="1" latinLnBrk="0" hangingPunct="1">
        <a:defRPr sz="850" kern="1200">
          <a:solidFill>
            <a:schemeClr val="tx1"/>
          </a:solidFill>
          <a:latin typeface="+mn-lt"/>
          <a:ea typeface="+mn-ea"/>
          <a:cs typeface="+mn-cs"/>
        </a:defRPr>
      </a:lvl7pPr>
      <a:lvl8pPr marL="1511869" algn="l" defTabSz="431963" rtl="0" eaLnBrk="1" latinLnBrk="0" hangingPunct="1">
        <a:defRPr sz="850" kern="1200">
          <a:solidFill>
            <a:schemeClr val="tx1"/>
          </a:solidFill>
          <a:latin typeface="+mn-lt"/>
          <a:ea typeface="+mn-ea"/>
          <a:cs typeface="+mn-cs"/>
        </a:defRPr>
      </a:lvl8pPr>
      <a:lvl9pPr marL="1727850" algn="l" defTabSz="431963" rtl="0" eaLnBrk="1" latinLnBrk="0" hangingPunct="1">
        <a:defRPr sz="8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0EB54-5181-45F2-ADF4-D153B18DB5D8}"/>
              </a:ext>
            </a:extLst>
          </p:cNvPr>
          <p:cNvSpPr>
            <a:spLocks noGrp="1"/>
          </p:cNvSpPr>
          <p:nvPr>
            <p:ph type="title"/>
          </p:nvPr>
        </p:nvSpPr>
        <p:spPr>
          <a:xfrm>
            <a:off x="395962" y="172505"/>
            <a:ext cx="4967526" cy="626267"/>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2C197065-097F-44D7-9F4B-BB5E588A0ABC}"/>
              </a:ext>
            </a:extLst>
          </p:cNvPr>
          <p:cNvSpPr>
            <a:spLocks noGrp="1"/>
          </p:cNvSpPr>
          <p:nvPr>
            <p:ph type="body" idx="1"/>
          </p:nvPr>
        </p:nvSpPr>
        <p:spPr>
          <a:xfrm>
            <a:off x="395962" y="862523"/>
            <a:ext cx="4967526" cy="2055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0E82E1E5-2BCE-4C85-B542-EAA1B798D2C4}"/>
              </a:ext>
            </a:extLst>
          </p:cNvPr>
          <p:cNvSpPr>
            <a:spLocks noGrp="1"/>
          </p:cNvSpPr>
          <p:nvPr>
            <p:ph type="dt" sz="half" idx="2"/>
          </p:nvPr>
        </p:nvSpPr>
        <p:spPr>
          <a:xfrm>
            <a:off x="395962" y="3003082"/>
            <a:ext cx="1295876" cy="172505"/>
          </a:xfrm>
          <a:prstGeom prst="rect">
            <a:avLst/>
          </a:prstGeom>
        </p:spPr>
        <p:txBody>
          <a:bodyPr vert="horz" lIns="91440" tIns="45720" rIns="91440" bIns="45720" rtlCol="0" anchor="ctr"/>
          <a:lstStyle>
            <a:lvl1pPr algn="l">
              <a:defRPr sz="567">
                <a:solidFill>
                  <a:schemeClr val="tx1">
                    <a:tint val="75000"/>
                  </a:schemeClr>
                </a:solidFill>
              </a:defRPr>
            </a:lvl1pPr>
          </a:lstStyle>
          <a:p>
            <a:fld id="{FE4D7DBB-6114-4CA1-9A6C-C51F6BACB801}" type="datetimeFigureOut">
              <a:rPr lang="et-EE" smtClean="0"/>
              <a:t>23.05.2023</a:t>
            </a:fld>
            <a:endParaRPr lang="et-EE"/>
          </a:p>
        </p:txBody>
      </p:sp>
      <p:sp>
        <p:nvSpPr>
          <p:cNvPr id="5" name="Footer Placeholder 4">
            <a:extLst>
              <a:ext uri="{FF2B5EF4-FFF2-40B4-BE49-F238E27FC236}">
                <a16:creationId xmlns:a16="http://schemas.microsoft.com/office/drawing/2014/main" id="{E75C9FB4-1047-426C-BC24-783D8F885FE6}"/>
              </a:ext>
            </a:extLst>
          </p:cNvPr>
          <p:cNvSpPr>
            <a:spLocks noGrp="1"/>
          </p:cNvSpPr>
          <p:nvPr>
            <p:ph type="ftr" sz="quarter" idx="3"/>
          </p:nvPr>
        </p:nvSpPr>
        <p:spPr>
          <a:xfrm>
            <a:off x="1907818" y="3003082"/>
            <a:ext cx="1943814" cy="172505"/>
          </a:xfrm>
          <a:prstGeom prst="rect">
            <a:avLst/>
          </a:prstGeom>
        </p:spPr>
        <p:txBody>
          <a:bodyPr vert="horz" lIns="91440" tIns="45720" rIns="91440" bIns="45720" rtlCol="0" anchor="ctr"/>
          <a:lstStyle>
            <a:lvl1pPr algn="ctr">
              <a:defRPr sz="567">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3DE2D248-FAE1-4C30-8521-AC24BF80AC3F}"/>
              </a:ext>
            </a:extLst>
          </p:cNvPr>
          <p:cNvSpPr>
            <a:spLocks noGrp="1"/>
          </p:cNvSpPr>
          <p:nvPr>
            <p:ph type="sldNum" sz="quarter" idx="4"/>
          </p:nvPr>
        </p:nvSpPr>
        <p:spPr>
          <a:xfrm>
            <a:off x="4067612" y="3003082"/>
            <a:ext cx="1295876" cy="172505"/>
          </a:xfrm>
          <a:prstGeom prst="rect">
            <a:avLst/>
          </a:prstGeom>
        </p:spPr>
        <p:txBody>
          <a:bodyPr vert="horz" lIns="91440" tIns="45720" rIns="91440" bIns="45720" rtlCol="0" anchor="ctr"/>
          <a:lstStyle>
            <a:lvl1pPr algn="r">
              <a:defRPr sz="567">
                <a:solidFill>
                  <a:schemeClr val="tx1">
                    <a:tint val="75000"/>
                  </a:schemeClr>
                </a:solidFill>
              </a:defRPr>
            </a:lvl1pPr>
          </a:lstStyle>
          <a:p>
            <a:fld id="{E3A117CD-6EE4-4CE5-A915-A40179EE62B7}" type="slidenum">
              <a:rPr lang="et-EE" smtClean="0"/>
              <a:t>‹#›</a:t>
            </a:fld>
            <a:endParaRPr lang="et-EE"/>
          </a:p>
        </p:txBody>
      </p:sp>
    </p:spTree>
    <p:extLst>
      <p:ext uri="{BB962C8B-B14F-4D97-AF65-F5344CB8AC3E}">
        <p14:creationId xmlns:p14="http://schemas.microsoft.com/office/powerpoint/2010/main" val="24900674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l" defTabSz="431963" rtl="0" eaLnBrk="1" latinLnBrk="0" hangingPunct="1">
        <a:lnSpc>
          <a:spcPct val="90000"/>
        </a:lnSpc>
        <a:spcBef>
          <a:spcPct val="0"/>
        </a:spcBef>
        <a:buNone/>
        <a:defRPr sz="2079" kern="1200">
          <a:solidFill>
            <a:schemeClr val="tx1"/>
          </a:solidFill>
          <a:latin typeface="+mj-lt"/>
          <a:ea typeface="+mj-ea"/>
          <a:cs typeface="+mj-cs"/>
        </a:defRPr>
      </a:lvl1pPr>
    </p:titleStyle>
    <p:bodyStyle>
      <a:lvl1pPr marL="107991" indent="-107991" algn="l" defTabSz="431963" rtl="0" eaLnBrk="1" latinLnBrk="0" hangingPunct="1">
        <a:lnSpc>
          <a:spcPct val="90000"/>
        </a:lnSpc>
        <a:spcBef>
          <a:spcPts val="472"/>
        </a:spcBef>
        <a:buFont typeface="Arial" panose="020B0604020202020204" pitchFamily="34" charset="0"/>
        <a:buChar char="•"/>
        <a:defRPr sz="1323" kern="1200">
          <a:solidFill>
            <a:schemeClr val="tx1"/>
          </a:solidFill>
          <a:latin typeface="+mn-lt"/>
          <a:ea typeface="+mn-ea"/>
          <a:cs typeface="+mn-cs"/>
        </a:defRPr>
      </a:lvl1pPr>
      <a:lvl2pPr marL="323972" indent="-107991" algn="l" defTabSz="431963" rtl="0" eaLnBrk="1" latinLnBrk="0" hangingPunct="1">
        <a:lnSpc>
          <a:spcPct val="90000"/>
        </a:lnSpc>
        <a:spcBef>
          <a:spcPts val="236"/>
        </a:spcBef>
        <a:buFont typeface="Arial" panose="020B0604020202020204" pitchFamily="34" charset="0"/>
        <a:buChar char="•"/>
        <a:defRPr sz="1134" kern="1200">
          <a:solidFill>
            <a:schemeClr val="tx1"/>
          </a:solidFill>
          <a:latin typeface="+mn-lt"/>
          <a:ea typeface="+mn-ea"/>
          <a:cs typeface="+mn-cs"/>
        </a:defRPr>
      </a:lvl2pPr>
      <a:lvl3pPr marL="539953" indent="-107991" algn="l" defTabSz="431963" rtl="0" eaLnBrk="1" latinLnBrk="0" hangingPunct="1">
        <a:lnSpc>
          <a:spcPct val="90000"/>
        </a:lnSpc>
        <a:spcBef>
          <a:spcPts val="236"/>
        </a:spcBef>
        <a:buFont typeface="Arial" panose="020B0604020202020204" pitchFamily="34" charset="0"/>
        <a:buChar char="•"/>
        <a:defRPr sz="945" kern="1200">
          <a:solidFill>
            <a:schemeClr val="tx1"/>
          </a:solidFill>
          <a:latin typeface="+mn-lt"/>
          <a:ea typeface="+mn-ea"/>
          <a:cs typeface="+mn-cs"/>
        </a:defRPr>
      </a:lvl3pPr>
      <a:lvl4pPr marL="755934"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4pPr>
      <a:lvl5pPr marL="971916"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p:bodyStyle>
    <p:otherStyle>
      <a:defPPr>
        <a:defRPr lang="et-EE"/>
      </a:defPPr>
      <a:lvl1pPr marL="0" algn="l" defTabSz="431963" rtl="0" eaLnBrk="1" latinLnBrk="0" hangingPunct="1">
        <a:defRPr sz="850" kern="1200">
          <a:solidFill>
            <a:schemeClr val="tx1"/>
          </a:solidFill>
          <a:latin typeface="+mn-lt"/>
          <a:ea typeface="+mn-ea"/>
          <a:cs typeface="+mn-cs"/>
        </a:defRPr>
      </a:lvl1pPr>
      <a:lvl2pPr marL="215981" algn="l" defTabSz="431963" rtl="0" eaLnBrk="1" latinLnBrk="0" hangingPunct="1">
        <a:defRPr sz="850" kern="1200">
          <a:solidFill>
            <a:schemeClr val="tx1"/>
          </a:solidFill>
          <a:latin typeface="+mn-lt"/>
          <a:ea typeface="+mn-ea"/>
          <a:cs typeface="+mn-cs"/>
        </a:defRPr>
      </a:lvl2pPr>
      <a:lvl3pPr marL="431963" algn="l" defTabSz="431963" rtl="0" eaLnBrk="1" latinLnBrk="0" hangingPunct="1">
        <a:defRPr sz="850" kern="1200">
          <a:solidFill>
            <a:schemeClr val="tx1"/>
          </a:solidFill>
          <a:latin typeface="+mn-lt"/>
          <a:ea typeface="+mn-ea"/>
          <a:cs typeface="+mn-cs"/>
        </a:defRPr>
      </a:lvl3pPr>
      <a:lvl4pPr marL="647944" algn="l" defTabSz="431963" rtl="0" eaLnBrk="1" latinLnBrk="0" hangingPunct="1">
        <a:defRPr sz="850" kern="1200">
          <a:solidFill>
            <a:schemeClr val="tx1"/>
          </a:solidFill>
          <a:latin typeface="+mn-lt"/>
          <a:ea typeface="+mn-ea"/>
          <a:cs typeface="+mn-cs"/>
        </a:defRPr>
      </a:lvl4pPr>
      <a:lvl5pPr marL="863925" algn="l" defTabSz="431963" rtl="0" eaLnBrk="1" latinLnBrk="0" hangingPunct="1">
        <a:defRPr sz="850" kern="1200">
          <a:solidFill>
            <a:schemeClr val="tx1"/>
          </a:solidFill>
          <a:latin typeface="+mn-lt"/>
          <a:ea typeface="+mn-ea"/>
          <a:cs typeface="+mn-cs"/>
        </a:defRPr>
      </a:lvl5pPr>
      <a:lvl6pPr marL="1079906" algn="l" defTabSz="431963" rtl="0" eaLnBrk="1" latinLnBrk="0" hangingPunct="1">
        <a:defRPr sz="850" kern="1200">
          <a:solidFill>
            <a:schemeClr val="tx1"/>
          </a:solidFill>
          <a:latin typeface="+mn-lt"/>
          <a:ea typeface="+mn-ea"/>
          <a:cs typeface="+mn-cs"/>
        </a:defRPr>
      </a:lvl6pPr>
      <a:lvl7pPr marL="1295888" algn="l" defTabSz="431963" rtl="0" eaLnBrk="1" latinLnBrk="0" hangingPunct="1">
        <a:defRPr sz="850" kern="1200">
          <a:solidFill>
            <a:schemeClr val="tx1"/>
          </a:solidFill>
          <a:latin typeface="+mn-lt"/>
          <a:ea typeface="+mn-ea"/>
          <a:cs typeface="+mn-cs"/>
        </a:defRPr>
      </a:lvl7pPr>
      <a:lvl8pPr marL="1511869" algn="l" defTabSz="431963" rtl="0" eaLnBrk="1" latinLnBrk="0" hangingPunct="1">
        <a:defRPr sz="850" kern="1200">
          <a:solidFill>
            <a:schemeClr val="tx1"/>
          </a:solidFill>
          <a:latin typeface="+mn-lt"/>
          <a:ea typeface="+mn-ea"/>
          <a:cs typeface="+mn-cs"/>
        </a:defRPr>
      </a:lvl8pPr>
      <a:lvl9pPr marL="1727850" algn="l" defTabSz="431963" rtl="0" eaLnBrk="1" latinLnBrk="0" hangingPunct="1">
        <a:defRPr sz="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oska.kutsekoda.ee/uuring/oska-uldprognoos-2022-203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523" y="1392663"/>
            <a:ext cx="3613678" cy="625273"/>
          </a:xfrm>
        </p:spPr>
        <p:txBody>
          <a:bodyPr>
            <a:normAutofit fontScale="90000"/>
          </a:bodyPr>
          <a:lstStyle/>
          <a:p>
            <a:r>
              <a:rPr lang="et-EE" b="1" dirty="0">
                <a:latin typeface="+mn-lt"/>
              </a:rPr>
              <a:t>Ühiskonna ja tööturu ootused ning vajadused täienduskoolitusele</a:t>
            </a:r>
          </a:p>
        </p:txBody>
      </p:sp>
      <p:sp>
        <p:nvSpPr>
          <p:cNvPr id="3" name="Subtitle 2"/>
          <p:cNvSpPr>
            <a:spLocks noGrp="1"/>
          </p:cNvSpPr>
          <p:nvPr>
            <p:ph type="subTitle" idx="1"/>
          </p:nvPr>
        </p:nvSpPr>
        <p:spPr>
          <a:xfrm>
            <a:off x="663807" y="2306841"/>
            <a:ext cx="4431836" cy="481265"/>
          </a:xfrm>
        </p:spPr>
        <p:txBody>
          <a:bodyPr>
            <a:normAutofit/>
          </a:bodyPr>
          <a:lstStyle/>
          <a:p>
            <a:r>
              <a:rPr lang="et-EE" sz="1400" dirty="0"/>
              <a:t>Yngve Rosenblad</a:t>
            </a:r>
          </a:p>
          <a:p>
            <a:r>
              <a:rPr lang="et-EE" sz="1000" dirty="0"/>
              <a:t>Kutsekoda, OSKA</a:t>
            </a:r>
          </a:p>
        </p:txBody>
      </p:sp>
      <p:sp>
        <p:nvSpPr>
          <p:cNvPr id="4" name="Text Placeholder 3"/>
          <p:cNvSpPr>
            <a:spLocks noGrp="1"/>
          </p:cNvSpPr>
          <p:nvPr>
            <p:ph type="body" sz="quarter" idx="10"/>
          </p:nvPr>
        </p:nvSpPr>
        <p:spPr/>
        <p:txBody>
          <a:bodyPr/>
          <a:lstStyle/>
          <a:p>
            <a:r>
              <a:rPr lang="et-EE" sz="1000" dirty="0"/>
              <a:t>25.05.2023</a:t>
            </a:r>
          </a:p>
        </p:txBody>
      </p:sp>
    </p:spTree>
    <p:extLst>
      <p:ext uri="{BB962C8B-B14F-4D97-AF65-F5344CB8AC3E}">
        <p14:creationId xmlns:p14="http://schemas.microsoft.com/office/powerpoint/2010/main" val="212578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58009" cy="3240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p:cNvSpPr>
            <a:spLocks noGrp="1"/>
          </p:cNvSpPr>
          <p:nvPr>
            <p:ph type="title"/>
          </p:nvPr>
        </p:nvSpPr>
        <p:spPr>
          <a:xfrm>
            <a:off x="282807" y="169410"/>
            <a:ext cx="2835372" cy="706519"/>
          </a:xfrm>
        </p:spPr>
        <p:txBody>
          <a:bodyPr>
            <a:normAutofit/>
          </a:bodyPr>
          <a:lstStyle/>
          <a:p>
            <a:r>
              <a:rPr lang="et-EE" sz="1900" b="1" dirty="0">
                <a:solidFill>
                  <a:schemeClr val="tx2"/>
                </a:solidFill>
                <a:latin typeface="+mn-lt"/>
              </a:rPr>
              <a:t>IKT-oskused, mida on vaja paljudel ametialadel</a:t>
            </a:r>
          </a:p>
        </p:txBody>
      </p:sp>
      <p:sp>
        <p:nvSpPr>
          <p:cNvPr id="5" name="Content Placeholder 4"/>
          <p:cNvSpPr>
            <a:spLocks noGrp="1"/>
          </p:cNvSpPr>
          <p:nvPr>
            <p:ph idx="1"/>
          </p:nvPr>
        </p:nvSpPr>
        <p:spPr>
          <a:xfrm>
            <a:off x="282808" y="815248"/>
            <a:ext cx="2947808" cy="2390660"/>
          </a:xfrm>
        </p:spPr>
        <p:txBody>
          <a:bodyPr>
            <a:noAutofit/>
          </a:bodyPr>
          <a:lstStyle/>
          <a:p>
            <a:pPr>
              <a:lnSpc>
                <a:spcPct val="100000"/>
              </a:lnSpc>
              <a:spcAft>
                <a:spcPts val="600"/>
              </a:spcAft>
            </a:pP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masinate </a:t>
            </a:r>
            <a:r>
              <a:rPr lang="et-EE" sz="9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seadistamine</a:t>
            </a: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t-EE" sz="9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kaughooldus</a:t>
            </a: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automaatika, robootika, </a:t>
            </a:r>
            <a:r>
              <a:rPr lang="et-EE" sz="9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mehhatroonika</a:t>
            </a:r>
            <a:endPar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600"/>
              </a:spcAft>
            </a:pPr>
            <a:r>
              <a:rPr lang="et-EE" sz="9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protsessijuhtimise</a:t>
            </a: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 oskused, optimeerimise oskused</a:t>
            </a:r>
          </a:p>
          <a:p>
            <a:pPr>
              <a:lnSpc>
                <a:spcPct val="100000"/>
              </a:lnSpc>
              <a:spcAft>
                <a:spcPts val="600"/>
              </a:spcAft>
            </a:pPr>
            <a:r>
              <a:rPr lang="et-EE" sz="900" b="1" dirty="0">
                <a:solidFill>
                  <a:schemeClr val="tx2"/>
                </a:solidFill>
                <a:latin typeface="Calibri" panose="020F0502020204030204" pitchFamily="34" charset="0"/>
                <a:cs typeface="Times New Roman" panose="02020603050405020304" pitchFamily="18" charset="0"/>
              </a:rPr>
              <a:t>andmeanalüüs</a:t>
            </a:r>
            <a:r>
              <a:rPr lang="et-EE" sz="900" dirty="0">
                <a:solidFill>
                  <a:schemeClr val="tx2"/>
                </a:solidFill>
                <a:latin typeface="Calibri" panose="020F0502020204030204" pitchFamily="34" charset="0"/>
                <a:cs typeface="Times New Roman" panose="02020603050405020304" pitchFamily="18" charset="0"/>
              </a:rPr>
              <a:t>, andmete visualiseerimine ja tõlgendamine</a:t>
            </a:r>
          </a:p>
          <a:p>
            <a:pPr>
              <a:lnSpc>
                <a:spcPct val="100000"/>
              </a:lnSpc>
              <a:spcAft>
                <a:spcPts val="600"/>
              </a:spcAft>
            </a:pP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infoturbe ja </a:t>
            </a:r>
            <a:r>
              <a:rPr lang="et-EE" sz="9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digiturvalisuse</a:t>
            </a: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 teadmised ja oskused </a:t>
            </a:r>
          </a:p>
          <a:p>
            <a:pPr>
              <a:lnSpc>
                <a:spcPct val="100000"/>
              </a:lnSpc>
              <a:spcAft>
                <a:spcPts val="600"/>
              </a:spcAft>
            </a:pP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infosüsteemide ja rakenduste nn </a:t>
            </a:r>
            <a:r>
              <a:rPr lang="et-EE" sz="9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targa tellija oskused</a:t>
            </a:r>
          </a:p>
          <a:p>
            <a:pPr>
              <a:lnSpc>
                <a:spcPct val="100000"/>
              </a:lnSpc>
              <a:spcAft>
                <a:spcPts val="600"/>
              </a:spcAft>
            </a:pPr>
            <a:r>
              <a:rPr lang="et-EE" sz="9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autoriõiguse</a:t>
            </a: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 ja </a:t>
            </a:r>
            <a:r>
              <a:rPr lang="et-EE" sz="9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isikuandmete</a:t>
            </a: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 kaitse teadmised</a:t>
            </a:r>
          </a:p>
          <a:p>
            <a:pPr>
              <a:lnSpc>
                <a:spcPct val="100000"/>
              </a:lnSpc>
              <a:spcAft>
                <a:spcPts val="600"/>
              </a:spcAft>
            </a:pPr>
            <a:r>
              <a:rPr lang="et-EE"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k</a:t>
            </a:r>
            <a:r>
              <a:rPr lang="et-EE"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augtöö tehnoloogiliste lahenduste ja </a:t>
            </a:r>
            <a:r>
              <a:rPr lang="et-EE" sz="9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virtuaaltöö platvormide </a:t>
            </a:r>
            <a:r>
              <a:rPr lang="et-EE"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valimine ja kasutamine</a:t>
            </a:r>
          </a:p>
          <a:p>
            <a:pPr>
              <a:lnSpc>
                <a:spcPct val="100000"/>
              </a:lnSpc>
              <a:spcAft>
                <a:spcPts val="600"/>
              </a:spcAft>
            </a:pPr>
            <a:r>
              <a:rPr lang="et-EE" sz="9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digitaalse sisuloome</a:t>
            </a:r>
            <a:r>
              <a:rPr lang="et-EE"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t-EE" sz="9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digitaalsete teenuste </a:t>
            </a:r>
            <a:r>
              <a:rPr lang="et-EE"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arendamine</a:t>
            </a:r>
          </a:p>
          <a:p>
            <a:pPr lvl="0">
              <a:lnSpc>
                <a:spcPct val="100000"/>
              </a:lnSpc>
              <a:spcAft>
                <a:spcPts val="600"/>
              </a:spcAft>
            </a:pPr>
            <a:r>
              <a:rPr lang="et-EE" sz="900" b="1" dirty="0">
                <a:solidFill>
                  <a:schemeClr val="tx2"/>
                </a:solidFill>
                <a:latin typeface="Calibri" panose="020F0502020204030204" pitchFamily="34" charset="0"/>
                <a:cs typeface="Times New Roman" panose="02020603050405020304" pitchFamily="18" charset="0"/>
              </a:rPr>
              <a:t>sotsiaalmeedia</a:t>
            </a:r>
            <a:r>
              <a:rPr lang="et-EE" sz="900" dirty="0">
                <a:solidFill>
                  <a:schemeClr val="tx2"/>
                </a:solidFill>
                <a:latin typeface="Calibri" panose="020F0502020204030204" pitchFamily="34" charset="0"/>
                <a:cs typeface="Times New Roman" panose="02020603050405020304" pitchFamily="18" charset="0"/>
              </a:rPr>
              <a:t> kanalite ja rakenduste turvaline kasutamine</a:t>
            </a:r>
          </a:p>
          <a:p>
            <a:pPr>
              <a:lnSpc>
                <a:spcPct val="100000"/>
              </a:lnSpc>
              <a:spcAft>
                <a:spcPts val="600"/>
              </a:spcAft>
            </a:pPr>
            <a:endParaRPr lang="et-EE"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013993F7-579E-413C-B16A-32D062328AD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80" r="54974" b="-2"/>
          <a:stretch/>
        </p:blipFill>
        <p:spPr bwMode="auto">
          <a:xfrm>
            <a:off x="3400985" y="10"/>
            <a:ext cx="2358465" cy="324007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14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6388E993-716C-4F8C-AF36-FA58C61DC52F}"/>
              </a:ext>
            </a:extLst>
          </p:cNvPr>
          <p:cNvPicPr>
            <a:picLocks noChangeAspect="1"/>
          </p:cNvPicPr>
          <p:nvPr/>
        </p:nvPicPr>
        <p:blipFill rotWithShape="1">
          <a:blip r:embed="rId3"/>
          <a:srcRect l="4516" t="4520" r="3679" b="11486"/>
          <a:stretch/>
        </p:blipFill>
        <p:spPr bwMode="auto">
          <a:xfrm>
            <a:off x="752819" y="-6555"/>
            <a:ext cx="4979625" cy="3394262"/>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75790D7-2168-45FC-96AA-8730AECCFDBF}"/>
              </a:ext>
            </a:extLst>
          </p:cNvPr>
          <p:cNvSpPr>
            <a:spLocks noGrp="1"/>
          </p:cNvSpPr>
          <p:nvPr>
            <p:ph type="title"/>
          </p:nvPr>
        </p:nvSpPr>
        <p:spPr>
          <a:xfrm>
            <a:off x="260013" y="1712739"/>
            <a:ext cx="1691625" cy="670132"/>
          </a:xfrm>
        </p:spPr>
        <p:txBody>
          <a:bodyPr>
            <a:normAutofit/>
          </a:bodyPr>
          <a:lstStyle/>
          <a:p>
            <a:r>
              <a:rPr lang="et-EE" sz="1701" b="1" dirty="0">
                <a:solidFill>
                  <a:schemeClr val="accent1"/>
                </a:solidFill>
                <a:latin typeface="Calibri" panose="020F0502020204030204" pitchFamily="34" charset="0"/>
                <a:cs typeface="Calibri" panose="020F0502020204030204" pitchFamily="34" charset="0"/>
              </a:rPr>
              <a:t>Mis on tööelu </a:t>
            </a:r>
            <a:r>
              <a:rPr lang="et-EE" sz="1701" b="1" dirty="0" err="1">
                <a:solidFill>
                  <a:schemeClr val="accent1"/>
                </a:solidFill>
                <a:latin typeface="Calibri" panose="020F0502020204030204" pitchFamily="34" charset="0"/>
                <a:cs typeface="Calibri" panose="020F0502020204030204" pitchFamily="34" charset="0"/>
              </a:rPr>
              <a:t>üldoskused</a:t>
            </a:r>
            <a:r>
              <a:rPr lang="et-EE" sz="1701" b="1" dirty="0">
                <a:solidFill>
                  <a:schemeClr val="accent1"/>
                </a:solidFill>
                <a:latin typeface="Calibri" panose="020F0502020204030204" pitchFamily="34" charset="0"/>
                <a:cs typeface="Calibri" panose="020F0502020204030204" pitchFamily="34" charset="0"/>
              </a:rPr>
              <a:t>?</a:t>
            </a:r>
          </a:p>
        </p:txBody>
      </p:sp>
      <p:sp>
        <p:nvSpPr>
          <p:cNvPr id="4" name="Rectangle 1">
            <a:extLst>
              <a:ext uri="{FF2B5EF4-FFF2-40B4-BE49-F238E27FC236}">
                <a16:creationId xmlns:a16="http://schemas.microsoft.com/office/drawing/2014/main" id="{880D5B87-9D1E-45D2-AF75-8B88B7F9EFC4}"/>
              </a:ext>
            </a:extLst>
          </p:cNvPr>
          <p:cNvSpPr>
            <a:spLocks noGrp="1" noChangeArrowheads="1"/>
          </p:cNvSpPr>
          <p:nvPr>
            <p:ph sz="half" idx="1"/>
          </p:nvPr>
        </p:nvSpPr>
        <p:spPr bwMode="auto">
          <a:xfrm>
            <a:off x="238124" y="2208770"/>
            <a:ext cx="2447670" cy="10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6" tIns="21598" rIns="43196" bIns="21598" numCol="1" rtlCol="0" anchor="ctr" anchorCtr="0" compatLnSpc="1">
            <a:prstTxWarp prst="textNoShape">
              <a:avLst/>
            </a:prstTxWarp>
            <a:spAutoFit/>
          </a:bodyPr>
          <a:lstStyle/>
          <a:p>
            <a:pPr marL="0" indent="0">
              <a:buNone/>
            </a:pPr>
            <a:endParaRPr lang="et-EE" sz="756" dirty="0">
              <a:solidFill>
                <a:srgbClr val="0071CE"/>
              </a:solidFill>
              <a:latin typeface="Gotham Rounded Medium" pitchFamily="50" charset="-70"/>
            </a:endParaRPr>
          </a:p>
          <a:p>
            <a:pPr marL="0" indent="0">
              <a:buNone/>
            </a:pPr>
            <a:r>
              <a:rPr lang="et-EE" sz="1000" dirty="0" err="1">
                <a:solidFill>
                  <a:srgbClr val="0071CE"/>
                </a:solidFill>
              </a:rPr>
              <a:t>Üldoskus</a:t>
            </a:r>
            <a:r>
              <a:rPr lang="et-EE" sz="1000" dirty="0">
                <a:solidFill>
                  <a:srgbClr val="0071CE"/>
                </a:solidFill>
              </a:rPr>
              <a:t> on võime üldist laadi tegevust planeerida ja ellu viia. Üldiseks muudab töötegevused see, kui need ei sõltu ametist ega tegevusvaldkonnast, vaid on vajalikud kogu töömaailmas ja ühest valdkonnast teise ülekantavad.</a:t>
            </a:r>
          </a:p>
        </p:txBody>
      </p:sp>
      <p:sp>
        <p:nvSpPr>
          <p:cNvPr id="6" name="Rectangle 1">
            <a:extLst>
              <a:ext uri="{FF2B5EF4-FFF2-40B4-BE49-F238E27FC236}">
                <a16:creationId xmlns:a16="http://schemas.microsoft.com/office/drawing/2014/main" id="{58E83967-0406-450A-B235-3205D5A0D03D}"/>
              </a:ext>
            </a:extLst>
          </p:cNvPr>
          <p:cNvSpPr txBox="1">
            <a:spLocks noChangeArrowheads="1"/>
          </p:cNvSpPr>
          <p:nvPr/>
        </p:nvSpPr>
        <p:spPr bwMode="auto">
          <a:xfrm>
            <a:off x="3885282" y="2919414"/>
            <a:ext cx="1874168" cy="2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6" tIns="21598" rIns="43196" bIns="21598" numCol="1" rtlCol="0" anchor="ctr" anchorCtr="0" compatLnSpc="1">
            <a:prstTxWarp prst="textNoShape">
              <a:avLst/>
            </a:prstTxWarp>
            <a:spAutoFit/>
          </a:bodyPr>
          <a:lstStyle>
            <a:lvl1pPr marL="107991" indent="-107991" algn="l" defTabSz="431963" rtl="0" eaLnBrk="1" latinLnBrk="0" hangingPunct="1">
              <a:lnSpc>
                <a:spcPct val="90000"/>
              </a:lnSpc>
              <a:spcBef>
                <a:spcPts val="472"/>
              </a:spcBef>
              <a:buFont typeface="Arial" panose="020B0604020202020204" pitchFamily="34" charset="0"/>
              <a:buChar char="•"/>
              <a:defRPr sz="1323" kern="1200">
                <a:solidFill>
                  <a:schemeClr val="tx2"/>
                </a:solidFill>
                <a:latin typeface="+mn-lt"/>
                <a:ea typeface="+mn-ea"/>
                <a:cs typeface="+mn-cs"/>
              </a:defRPr>
            </a:lvl1pPr>
            <a:lvl2pPr marL="323972" indent="-107991" algn="l" defTabSz="431963" rtl="0" eaLnBrk="1" latinLnBrk="0" hangingPunct="1">
              <a:lnSpc>
                <a:spcPct val="90000"/>
              </a:lnSpc>
              <a:spcBef>
                <a:spcPts val="236"/>
              </a:spcBef>
              <a:buFont typeface="Arial" panose="020B0604020202020204" pitchFamily="34" charset="0"/>
              <a:buChar char="•"/>
              <a:defRPr sz="1134" kern="1200">
                <a:solidFill>
                  <a:schemeClr val="tx2"/>
                </a:solidFill>
                <a:latin typeface="+mn-lt"/>
                <a:ea typeface="+mn-ea"/>
                <a:cs typeface="+mn-cs"/>
              </a:defRPr>
            </a:lvl2pPr>
            <a:lvl3pPr marL="539953" indent="-107991" algn="l" defTabSz="431963" rtl="0" eaLnBrk="1" latinLnBrk="0" hangingPunct="1">
              <a:lnSpc>
                <a:spcPct val="90000"/>
              </a:lnSpc>
              <a:spcBef>
                <a:spcPts val="236"/>
              </a:spcBef>
              <a:buFont typeface="Arial" panose="020B0604020202020204" pitchFamily="34" charset="0"/>
              <a:buChar char="•"/>
              <a:defRPr sz="945" kern="1200">
                <a:solidFill>
                  <a:schemeClr val="tx2"/>
                </a:solidFill>
                <a:latin typeface="+mn-lt"/>
                <a:ea typeface="+mn-ea"/>
                <a:cs typeface="+mn-cs"/>
              </a:defRPr>
            </a:lvl3pPr>
            <a:lvl4pPr marL="755934" indent="-107991" algn="l" defTabSz="431963" rtl="0" eaLnBrk="1" latinLnBrk="0" hangingPunct="1">
              <a:lnSpc>
                <a:spcPct val="90000"/>
              </a:lnSpc>
              <a:spcBef>
                <a:spcPts val="236"/>
              </a:spcBef>
              <a:buFont typeface="Arial" panose="020B0604020202020204" pitchFamily="34" charset="0"/>
              <a:buChar char="•"/>
              <a:defRPr sz="850" kern="1200">
                <a:solidFill>
                  <a:schemeClr val="tx2"/>
                </a:solidFill>
                <a:latin typeface="+mn-lt"/>
                <a:ea typeface="+mn-ea"/>
                <a:cs typeface="+mn-cs"/>
              </a:defRPr>
            </a:lvl4pPr>
            <a:lvl5pPr marL="971916" indent="-107991" algn="l" defTabSz="431963" rtl="0" eaLnBrk="1" latinLnBrk="0" hangingPunct="1">
              <a:lnSpc>
                <a:spcPct val="90000"/>
              </a:lnSpc>
              <a:spcBef>
                <a:spcPts val="236"/>
              </a:spcBef>
              <a:buFont typeface="Arial" panose="020B0604020202020204" pitchFamily="34" charset="0"/>
              <a:buChar char="•"/>
              <a:defRPr sz="850" kern="1200">
                <a:solidFill>
                  <a:schemeClr val="tx2"/>
                </a:solidFill>
                <a:latin typeface="+mn-lt"/>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a:lstStyle>
          <a:p>
            <a:pPr marL="0" marR="0" lvl="0" indent="0" algn="l" defTabSz="431963" rtl="0" eaLnBrk="1" fontAlgn="auto" latinLnBrk="0" hangingPunct="1">
              <a:lnSpc>
                <a:spcPct val="90000"/>
              </a:lnSpc>
              <a:spcBef>
                <a:spcPts val="472"/>
              </a:spcBef>
              <a:spcAft>
                <a:spcPts val="0"/>
              </a:spcAft>
              <a:buClrTx/>
              <a:buSzTx/>
              <a:buFont typeface="Arial" panose="020B0604020202020204" pitchFamily="34" charset="0"/>
              <a:buNone/>
              <a:tabLst/>
              <a:defRPr/>
            </a:pPr>
            <a:r>
              <a:rPr kumimoji="0" lang="et-EE" sz="600" b="0" i="1" u="none" strike="noStrike" kern="1200" cap="none" spc="0" normalizeH="0" baseline="0" noProof="0" dirty="0">
                <a:ln>
                  <a:noFill/>
                </a:ln>
                <a:solidFill>
                  <a:srgbClr val="0071CE"/>
                </a:solidFill>
                <a:effectLst/>
                <a:uLnTx/>
                <a:uFillTx/>
                <a:latin typeface="+mj-lt"/>
                <a:ea typeface="+mn-ea"/>
                <a:cs typeface="+mn-cs"/>
              </a:rPr>
              <a:t>Allikas: </a:t>
            </a:r>
            <a:r>
              <a:rPr kumimoji="0" lang="fi-FI" sz="600" b="0" i="1" u="none" strike="noStrike" kern="1200" cap="none" spc="0" normalizeH="0" baseline="0" noProof="0" dirty="0" err="1">
                <a:ln>
                  <a:noFill/>
                </a:ln>
                <a:solidFill>
                  <a:srgbClr val="0071CE"/>
                </a:solidFill>
                <a:effectLst/>
                <a:uLnTx/>
                <a:uFillTx/>
                <a:latin typeface="+mj-lt"/>
                <a:ea typeface="+mn-ea"/>
                <a:cs typeface="+mn-cs"/>
              </a:rPr>
              <a:t>Tööelu</a:t>
            </a:r>
            <a:r>
              <a:rPr kumimoji="0" lang="fi-FI" sz="600" b="0" i="1" u="none" strike="noStrike" kern="1200" cap="none" spc="0" normalizeH="0" baseline="0" noProof="0" dirty="0">
                <a:ln>
                  <a:noFill/>
                </a:ln>
                <a:solidFill>
                  <a:srgbClr val="0071CE"/>
                </a:solidFill>
                <a:effectLst/>
                <a:uLnTx/>
                <a:uFillTx/>
                <a:latin typeface="+mj-lt"/>
                <a:ea typeface="+mn-ea"/>
                <a:cs typeface="+mn-cs"/>
              </a:rPr>
              <a:t> </a:t>
            </a:r>
            <a:r>
              <a:rPr kumimoji="0" lang="fi-FI" sz="600" b="0" i="1" u="none" strike="noStrike" kern="1200" cap="none" spc="0" normalizeH="0" baseline="0" noProof="0" dirty="0" err="1">
                <a:ln>
                  <a:noFill/>
                </a:ln>
                <a:solidFill>
                  <a:srgbClr val="0071CE"/>
                </a:solidFill>
                <a:effectLst/>
                <a:uLnTx/>
                <a:uFillTx/>
                <a:latin typeface="+mj-lt"/>
                <a:ea typeface="+mn-ea"/>
                <a:cs typeface="+mn-cs"/>
              </a:rPr>
              <a:t>üldoskuste</a:t>
            </a:r>
            <a:r>
              <a:rPr kumimoji="0" lang="fi-FI" sz="600" b="0" i="1" u="none" strike="noStrike" kern="1200" cap="none" spc="0" normalizeH="0" baseline="0" noProof="0" dirty="0">
                <a:ln>
                  <a:noFill/>
                </a:ln>
                <a:solidFill>
                  <a:srgbClr val="0071CE"/>
                </a:solidFill>
                <a:effectLst/>
                <a:uLnTx/>
                <a:uFillTx/>
                <a:latin typeface="+mj-lt"/>
                <a:ea typeface="+mn-ea"/>
                <a:cs typeface="+mn-cs"/>
              </a:rPr>
              <a:t> </a:t>
            </a:r>
            <a:r>
              <a:rPr kumimoji="0" lang="fi-FI" sz="600" b="0" i="1" u="none" strike="noStrike" kern="1200" cap="none" spc="0" normalizeH="0" baseline="0" noProof="0" dirty="0" err="1">
                <a:ln>
                  <a:noFill/>
                </a:ln>
                <a:solidFill>
                  <a:srgbClr val="0071CE"/>
                </a:solidFill>
                <a:effectLst/>
                <a:uLnTx/>
                <a:uFillTx/>
                <a:latin typeface="+mj-lt"/>
                <a:ea typeface="+mn-ea"/>
                <a:cs typeface="+mn-cs"/>
              </a:rPr>
              <a:t>klassifikatsioon</a:t>
            </a:r>
            <a:r>
              <a:rPr kumimoji="0" lang="fi-FI" sz="600" b="0" i="1" u="none" strike="noStrike" kern="1200" cap="none" spc="0" normalizeH="0" baseline="0" noProof="0" dirty="0">
                <a:ln>
                  <a:noFill/>
                </a:ln>
                <a:solidFill>
                  <a:srgbClr val="0071CE"/>
                </a:solidFill>
                <a:effectLst/>
                <a:uLnTx/>
                <a:uFillTx/>
                <a:latin typeface="+mj-lt"/>
                <a:ea typeface="+mn-ea"/>
                <a:cs typeface="+mn-cs"/>
              </a:rPr>
              <a:t> ja </a:t>
            </a:r>
            <a:r>
              <a:rPr kumimoji="0" lang="fi-FI" sz="600" b="0" i="1" u="none" strike="noStrike" kern="1200" cap="none" spc="0" normalizeH="0" baseline="0" noProof="0" dirty="0" err="1">
                <a:ln>
                  <a:noFill/>
                </a:ln>
                <a:solidFill>
                  <a:srgbClr val="0071CE"/>
                </a:solidFill>
                <a:effectLst/>
                <a:uLnTx/>
                <a:uFillTx/>
                <a:latin typeface="+mj-lt"/>
                <a:ea typeface="+mn-ea"/>
                <a:cs typeface="+mn-cs"/>
              </a:rPr>
              <a:t>tulevikuvajadus</a:t>
            </a:r>
            <a:r>
              <a:rPr kumimoji="0" lang="et-EE" sz="600" b="0" i="1" u="none" strike="noStrike" kern="1200" cap="none" spc="0" normalizeH="0" baseline="0" noProof="0" dirty="0">
                <a:ln>
                  <a:noFill/>
                </a:ln>
                <a:solidFill>
                  <a:srgbClr val="0071CE"/>
                </a:solidFill>
                <a:effectLst/>
                <a:uLnTx/>
                <a:uFillTx/>
                <a:latin typeface="+mj-lt"/>
                <a:ea typeface="+mn-ea"/>
                <a:cs typeface="+mn-cs"/>
              </a:rPr>
              <a:t> (OSKA 2022)</a:t>
            </a:r>
          </a:p>
        </p:txBody>
      </p:sp>
    </p:spTree>
    <p:extLst>
      <p:ext uri="{BB962C8B-B14F-4D97-AF65-F5344CB8AC3E}">
        <p14:creationId xmlns:p14="http://schemas.microsoft.com/office/powerpoint/2010/main" val="88038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7A93-74E1-4690-A577-E48CDFE2BF74}"/>
              </a:ext>
            </a:extLst>
          </p:cNvPr>
          <p:cNvSpPr>
            <a:spLocks noGrp="1"/>
          </p:cNvSpPr>
          <p:nvPr>
            <p:ph type="title" idx="4294967295"/>
          </p:nvPr>
        </p:nvSpPr>
        <p:spPr>
          <a:xfrm>
            <a:off x="0" y="165100"/>
            <a:ext cx="5289550" cy="390525"/>
          </a:xfrm>
        </p:spPr>
        <p:txBody>
          <a:bodyPr>
            <a:normAutofit/>
          </a:bodyPr>
          <a:lstStyle/>
          <a:p>
            <a:pPr algn="ctr"/>
            <a:r>
              <a:rPr lang="et-EE" sz="1701" b="1" dirty="0">
                <a:solidFill>
                  <a:schemeClr val="tx2"/>
                </a:solidFill>
                <a:latin typeface="+mn-lt"/>
              </a:rPr>
              <a:t>OSKA </a:t>
            </a:r>
            <a:r>
              <a:rPr lang="et-EE" sz="1701" b="1" dirty="0" err="1">
                <a:solidFill>
                  <a:schemeClr val="tx2"/>
                </a:solidFill>
                <a:latin typeface="+mn-lt"/>
              </a:rPr>
              <a:t>üldoskuste</a:t>
            </a:r>
            <a:r>
              <a:rPr lang="et-EE" sz="1701" b="1" dirty="0">
                <a:solidFill>
                  <a:schemeClr val="tx2"/>
                </a:solidFill>
                <a:latin typeface="+mn-lt"/>
              </a:rPr>
              <a:t> TOP 10 </a:t>
            </a:r>
            <a:endParaRPr lang="en-GB" sz="1701" b="1" dirty="0">
              <a:solidFill>
                <a:schemeClr val="tx2"/>
              </a:solidFill>
              <a:latin typeface="+mn-lt"/>
            </a:endParaRPr>
          </a:p>
        </p:txBody>
      </p:sp>
      <p:graphicFrame>
        <p:nvGraphicFramePr>
          <p:cNvPr id="6" name="Content Placeholder 5">
            <a:extLst>
              <a:ext uri="{FF2B5EF4-FFF2-40B4-BE49-F238E27FC236}">
                <a16:creationId xmlns:a16="http://schemas.microsoft.com/office/drawing/2014/main" id="{EC014CF7-E114-45A5-B6A9-2D8BFE3E9F00}"/>
              </a:ext>
            </a:extLst>
          </p:cNvPr>
          <p:cNvGraphicFramePr>
            <a:graphicFrameLocks noGrp="1"/>
          </p:cNvGraphicFramePr>
          <p:nvPr>
            <p:ph idx="4294967295"/>
            <p:extLst>
              <p:ext uri="{D42A27DB-BD31-4B8C-83A1-F6EECF244321}">
                <p14:modId xmlns:p14="http://schemas.microsoft.com/office/powerpoint/2010/main" val="3153079170"/>
              </p:ext>
            </p:extLst>
          </p:nvPr>
        </p:nvGraphicFramePr>
        <p:xfrm>
          <a:off x="234997" y="521917"/>
          <a:ext cx="5289456" cy="2686373"/>
        </p:xfrm>
        <a:graphic>
          <a:graphicData uri="http://schemas.openxmlformats.org/drawingml/2006/table">
            <a:tbl>
              <a:tblPr firstRow="1" firstCol="1" bandRow="1"/>
              <a:tblGrid>
                <a:gridCol w="1763152">
                  <a:extLst>
                    <a:ext uri="{9D8B030D-6E8A-4147-A177-3AD203B41FA5}">
                      <a16:colId xmlns:a16="http://schemas.microsoft.com/office/drawing/2014/main" val="2681641499"/>
                    </a:ext>
                  </a:extLst>
                </a:gridCol>
                <a:gridCol w="1763152">
                  <a:extLst>
                    <a:ext uri="{9D8B030D-6E8A-4147-A177-3AD203B41FA5}">
                      <a16:colId xmlns:a16="http://schemas.microsoft.com/office/drawing/2014/main" val="1878199406"/>
                    </a:ext>
                  </a:extLst>
                </a:gridCol>
                <a:gridCol w="1763152">
                  <a:extLst>
                    <a:ext uri="{9D8B030D-6E8A-4147-A177-3AD203B41FA5}">
                      <a16:colId xmlns:a16="http://schemas.microsoft.com/office/drawing/2014/main" val="1228106897"/>
                    </a:ext>
                  </a:extLst>
                </a:gridCol>
              </a:tblGrid>
              <a:tr h="693015">
                <a:tc>
                  <a:txBody>
                    <a:bodyPr/>
                    <a:lstStyle/>
                    <a:p>
                      <a:pPr marL="0" algn="l" defTabSz="431963" rtl="0" eaLnBrk="1" latinLnBrk="0" hangingPunct="1">
                        <a:lnSpc>
                          <a:spcPct val="100000"/>
                        </a:lnSpc>
                        <a:spcAft>
                          <a:spcPts val="0"/>
                        </a:spcAft>
                      </a:pPr>
                      <a:r>
                        <a:rPr lang="et-EE" sz="1300" b="1" kern="1200" dirty="0">
                          <a:solidFill>
                            <a:schemeClr val="tx2"/>
                          </a:solidFill>
                          <a:effectLst/>
                          <a:latin typeface="+mn-lt"/>
                          <a:ea typeface="Calibri" panose="020F0502020204030204" pitchFamily="34" charset="0"/>
                          <a:cs typeface="Calibri" panose="020F0502020204030204" pitchFamily="34" charset="0"/>
                        </a:rPr>
                        <a:t>   Enesejuhtimis-</a:t>
                      </a:r>
                    </a:p>
                    <a:p>
                      <a:pPr marL="0" algn="l" defTabSz="431963" rtl="0" eaLnBrk="1" latinLnBrk="0" hangingPunct="1">
                        <a:lnSpc>
                          <a:spcPct val="100000"/>
                        </a:lnSpc>
                        <a:spcAft>
                          <a:spcPts val="0"/>
                        </a:spcAft>
                      </a:pPr>
                      <a:r>
                        <a:rPr lang="et-EE" sz="1300" b="1" kern="1200" dirty="0">
                          <a:solidFill>
                            <a:schemeClr val="tx2"/>
                          </a:solidFill>
                          <a:effectLst/>
                          <a:latin typeface="+mn-lt"/>
                          <a:ea typeface="Calibri" panose="020F0502020204030204" pitchFamily="34" charset="0"/>
                          <a:cs typeface="Calibri" panose="020F0502020204030204" pitchFamily="34" charset="0"/>
                        </a:rPr>
                        <a:t>   oskused</a:t>
                      </a: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algn="l" defTabSz="431963" rtl="0" eaLnBrk="1" latinLnBrk="0" hangingPunct="1">
                        <a:lnSpc>
                          <a:spcPct val="100000"/>
                        </a:lnSpc>
                        <a:spcAft>
                          <a:spcPts val="0"/>
                        </a:spcAft>
                      </a:pPr>
                      <a:r>
                        <a:rPr lang="et-EE" sz="1300" b="1" kern="1200" dirty="0">
                          <a:solidFill>
                            <a:schemeClr val="tx2"/>
                          </a:solidFill>
                          <a:effectLst/>
                          <a:latin typeface="+mn-lt"/>
                          <a:ea typeface="Calibri" panose="020F0502020204030204" pitchFamily="34" charset="0"/>
                          <a:cs typeface="Calibri" panose="020F0502020204030204" pitchFamily="34" charset="0"/>
                        </a:rPr>
                        <a:t>       Mõtlemis-</a:t>
                      </a:r>
                    </a:p>
                    <a:p>
                      <a:pPr marL="0" algn="l" defTabSz="431963" rtl="0" eaLnBrk="1" latinLnBrk="0" hangingPunct="1">
                        <a:lnSpc>
                          <a:spcPct val="100000"/>
                        </a:lnSpc>
                        <a:spcAft>
                          <a:spcPts val="0"/>
                        </a:spcAft>
                      </a:pPr>
                      <a:r>
                        <a:rPr lang="et-EE" sz="1300" b="1" kern="1200" dirty="0">
                          <a:solidFill>
                            <a:schemeClr val="tx2"/>
                          </a:solidFill>
                          <a:effectLst/>
                          <a:latin typeface="+mn-lt"/>
                          <a:ea typeface="Calibri" panose="020F0502020204030204" pitchFamily="34" charset="0"/>
                          <a:cs typeface="Calibri" panose="020F0502020204030204" pitchFamily="34" charset="0"/>
                        </a:rPr>
                        <a:t>       oskused</a:t>
                      </a: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0000"/>
                        </a:lnSpc>
                        <a:spcAft>
                          <a:spcPts val="0"/>
                        </a:spcAft>
                      </a:pPr>
                      <a:r>
                        <a:rPr lang="et-EE" sz="1300" b="1" dirty="0">
                          <a:solidFill>
                            <a:schemeClr val="tx2"/>
                          </a:solidFill>
                          <a:effectLst/>
                          <a:latin typeface="+mn-lt"/>
                          <a:ea typeface="Calibri" panose="020F0502020204030204" pitchFamily="34" charset="0"/>
                          <a:cs typeface="Calibri" panose="020F0502020204030204" pitchFamily="34" charset="0"/>
                        </a:rPr>
                        <a:t>        Lävimis-</a:t>
                      </a:r>
                    </a:p>
                    <a:p>
                      <a:pPr algn="l">
                        <a:lnSpc>
                          <a:spcPct val="100000"/>
                        </a:lnSpc>
                        <a:spcAft>
                          <a:spcPts val="0"/>
                        </a:spcAft>
                      </a:pPr>
                      <a:r>
                        <a:rPr lang="et-EE" sz="1300" b="1" dirty="0">
                          <a:solidFill>
                            <a:schemeClr val="tx2"/>
                          </a:solidFill>
                          <a:effectLst/>
                          <a:latin typeface="+mn-lt"/>
                          <a:ea typeface="Calibri" panose="020F0502020204030204" pitchFamily="34" charset="0"/>
                          <a:cs typeface="Calibri" panose="020F0502020204030204" pitchFamily="34" charset="0"/>
                        </a:rPr>
                        <a:t>        oskused</a:t>
                      </a:r>
                      <a:endParaRPr lang="et-EE" sz="9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640107942"/>
                  </a:ext>
                </a:extLst>
              </a:tr>
              <a:tr h="490887">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Muutustega kohanemine</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Analüüsioskus</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Meeskonnatöö- ja koostööoskus</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5179640"/>
                  </a:ext>
                </a:extLst>
              </a:tr>
              <a:tr h="454512">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Tegevuste algatamine (proaktiivsus)</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Õppimisoskus</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Suhtlemisoskus</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34329382"/>
                  </a:ext>
                </a:extLst>
              </a:tr>
              <a:tr h="490117">
                <a:tc rowSpan="2">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Eesmärgi saavutamine</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Probleemilahendusoskus</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2">
                  <a:txBody>
                    <a:bodyPr/>
                    <a:lstStyle/>
                    <a:p>
                      <a:pPr algn="ctr">
                        <a:lnSpc>
                          <a:spcPct val="107000"/>
                        </a:lnSpc>
                        <a:spcAft>
                          <a:spcPts val="800"/>
                        </a:spcAft>
                      </a:pPr>
                      <a:r>
                        <a:rPr lang="et-EE" sz="1100" dirty="0">
                          <a:solidFill>
                            <a:srgbClr val="FF0000"/>
                          </a:solidFill>
                          <a:effectLst/>
                          <a:latin typeface="+mn-lt"/>
                          <a:ea typeface="Calibri" panose="020F0502020204030204" pitchFamily="34" charset="0"/>
                          <a:cs typeface="Calibri" panose="020F0502020204030204" pitchFamily="34" charset="0"/>
                        </a:rPr>
                        <a:t>Keeleoskus</a:t>
                      </a:r>
                      <a:endParaRPr lang="et-EE" sz="1100" dirty="0">
                        <a:solidFill>
                          <a:srgbClr val="FF0000"/>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66320529"/>
                  </a:ext>
                </a:extLst>
              </a:tr>
              <a:tr h="557842">
                <a:tc vMerge="1">
                  <a:txBody>
                    <a:bodyPr/>
                    <a:lstStyle/>
                    <a:p>
                      <a:endParaRPr lang="en-GB"/>
                    </a:p>
                  </a:txBody>
                  <a:tcPr/>
                </a:tc>
                <a:tc>
                  <a:txBody>
                    <a:bodyPr/>
                    <a:lstStyle/>
                    <a:p>
                      <a:pPr algn="ctr">
                        <a:lnSpc>
                          <a:spcPct val="107000"/>
                        </a:lnSpc>
                        <a:spcAft>
                          <a:spcPts val="800"/>
                        </a:spcAft>
                      </a:pPr>
                      <a:r>
                        <a:rPr lang="et-EE" sz="1100" dirty="0">
                          <a:solidFill>
                            <a:schemeClr val="tx2"/>
                          </a:solidFill>
                          <a:effectLst/>
                          <a:latin typeface="+mn-lt"/>
                          <a:ea typeface="Calibri" panose="020F0502020204030204" pitchFamily="34" charset="0"/>
                          <a:cs typeface="Calibri" panose="020F0502020204030204" pitchFamily="34" charset="0"/>
                        </a:rPr>
                        <a:t>Loov ja uuenduslik tegutsemine</a:t>
                      </a:r>
                      <a:endParaRPr lang="et-EE" sz="1100" dirty="0">
                        <a:solidFill>
                          <a:schemeClr val="tx2"/>
                        </a:solidFill>
                        <a:effectLst/>
                        <a:latin typeface="+mn-lt"/>
                        <a:ea typeface="Calibri" panose="020F0502020204030204" pitchFamily="34" charset="0"/>
                        <a:cs typeface="Times New Roman" panose="02020603050405020304" pitchFamily="18" charset="0"/>
                      </a:endParaRPr>
                    </a:p>
                  </a:txBody>
                  <a:tcPr marL="32397" marR="32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en-GB"/>
                    </a:p>
                  </a:txBody>
                  <a:tcPr/>
                </a:tc>
                <a:extLst>
                  <a:ext uri="{0D108BD9-81ED-4DB2-BD59-A6C34878D82A}">
                    <a16:rowId xmlns:a16="http://schemas.microsoft.com/office/drawing/2014/main" val="4291429191"/>
                  </a:ext>
                </a:extLst>
              </a:tr>
            </a:tbl>
          </a:graphicData>
        </a:graphic>
      </p:graphicFrame>
      <p:pic>
        <p:nvPicPr>
          <p:cNvPr id="2050" name="Picture 2">
            <a:extLst>
              <a:ext uri="{FF2B5EF4-FFF2-40B4-BE49-F238E27FC236}">
                <a16:creationId xmlns:a16="http://schemas.microsoft.com/office/drawing/2014/main" id="{E09DE5CA-4EC7-5148-51EE-181B6C6F38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184" y="600575"/>
            <a:ext cx="493366" cy="4933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DE423EA-097F-F704-1A41-820B7A6EEA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0526" y="574795"/>
            <a:ext cx="544926" cy="5449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EC984FC-8370-2251-08D0-48A3238167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1660" y="600575"/>
            <a:ext cx="493366" cy="49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78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B5F8AE-2928-9158-2165-14B42E298F00}"/>
              </a:ext>
            </a:extLst>
          </p:cNvPr>
          <p:cNvSpPr txBox="1"/>
          <p:nvPr/>
        </p:nvSpPr>
        <p:spPr>
          <a:xfrm>
            <a:off x="651107" y="1515925"/>
            <a:ext cx="5008838" cy="1615827"/>
          </a:xfrm>
          <a:prstGeom prst="rect">
            <a:avLst/>
          </a:prstGeom>
          <a:noFill/>
        </p:spPr>
        <p:txBody>
          <a:bodyPr wrap="square">
            <a:spAutoFit/>
          </a:bodyPr>
          <a:lstStyle/>
          <a:p>
            <a:r>
              <a:rPr lang="et-EE" sz="1100" b="1" dirty="0">
                <a:effectLst/>
                <a:latin typeface="Calibri" panose="020F0502020204030204" pitchFamily="34" charset="0"/>
                <a:ea typeface="Calibri" panose="020F0502020204030204" pitchFamily="34" charset="0"/>
                <a:cs typeface="Times New Roman" panose="02020603050405020304" pitchFamily="18" charset="0"/>
              </a:rPr>
              <a:t>Masina- ja metallitööstus: </a:t>
            </a:r>
            <a:r>
              <a:rPr lang="et-EE" sz="1100" dirty="0">
                <a:effectLst/>
                <a:latin typeface="Calibri" panose="020F0502020204030204" pitchFamily="34" charset="0"/>
                <a:ea typeface="Calibri" panose="020F0502020204030204" pitchFamily="34" charset="0"/>
                <a:cs typeface="Times New Roman" panose="02020603050405020304" pitchFamily="18" charset="0"/>
              </a:rPr>
              <a:t>Täienduskoolitused on sageli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kiireim ja paindlikem võimalus, et hankida vajalike oskustega töötajaid</a:t>
            </a:r>
            <a:r>
              <a:rPr lang="et-EE" sz="1100" dirty="0">
                <a:effectLst/>
                <a:latin typeface="Calibri" panose="020F0502020204030204" pitchFamily="34" charset="0"/>
                <a:ea typeface="Calibri" panose="020F0502020204030204" pitchFamily="34" charset="0"/>
                <a:cs typeface="Times New Roman" panose="02020603050405020304" pitchFamily="18" charset="0"/>
              </a:rPr>
              <a:t>. </a:t>
            </a:r>
          </a:p>
          <a:p>
            <a:r>
              <a:rPr lang="et-EE" sz="1100" dirty="0">
                <a:latin typeface="Calibri" panose="020F0502020204030204" pitchFamily="34" charset="0"/>
                <a:ea typeface="Calibri" panose="020F0502020204030204" pitchFamily="34" charset="0"/>
                <a:cs typeface="Times New Roman" panose="02020603050405020304" pitchFamily="18" charset="0"/>
              </a:rPr>
              <a:t>Osa kutsealadest sobib </a:t>
            </a:r>
            <a:r>
              <a:rPr lang="et-EE" sz="1100" dirty="0">
                <a:effectLst/>
                <a:latin typeface="Calibri" panose="020F0502020204030204" pitchFamily="34" charset="0"/>
                <a:ea typeface="Calibri" panose="020F0502020204030204" pitchFamily="34" charset="0"/>
                <a:cs typeface="Times New Roman" panose="02020603050405020304" pitchFamily="18" charset="0"/>
              </a:rPr>
              <a:t>töötamiseks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üldharidusega või valdkonnaga otseselt mitteseotud erialaga </a:t>
            </a:r>
            <a:r>
              <a:rPr lang="et-EE" sz="1100" dirty="0">
                <a:effectLst/>
                <a:latin typeface="Calibri" panose="020F0502020204030204" pitchFamily="34" charset="0"/>
                <a:ea typeface="Calibri" panose="020F0502020204030204" pitchFamily="34" charset="0"/>
                <a:cs typeface="Times New Roman" panose="02020603050405020304" pitchFamily="18" charset="0"/>
              </a:rPr>
              <a:t>inimestele. Erialase hariduseta töötajad saavad vajaliku väljaõppe sageli ettevõttes kohapeal või vastavatel kursustel. Täienduskoolitused on vajalikud ka juba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väljaõppinud töötajatele oskuste ja teadmiste arendamiseks</a:t>
            </a:r>
            <a:r>
              <a:rPr lang="et-EE" sz="1100" dirty="0">
                <a:effectLst/>
                <a:latin typeface="Calibri" panose="020F0502020204030204" pitchFamily="34" charset="0"/>
                <a:ea typeface="Calibri" panose="020F0502020204030204" pitchFamily="34" charset="0"/>
                <a:cs typeface="Times New Roman" panose="02020603050405020304" pitchFamily="18" charset="0"/>
              </a:rPr>
              <a:t> ning ajakohastamiseks. Täienduskoolituste vajadus on pidev, sest </a:t>
            </a:r>
            <a:r>
              <a:rPr lang="et-EE" sz="1100" b="1" dirty="0">
                <a:effectLst/>
                <a:latin typeface="Calibri" panose="020F0502020204030204" pitchFamily="34" charset="0"/>
                <a:ea typeface="Calibri" panose="020F0502020204030204" pitchFamily="34" charset="0"/>
                <a:cs typeface="Times New Roman" panose="02020603050405020304" pitchFamily="18" charset="0"/>
              </a:rPr>
              <a:t>tööprotsessid ja tehnoloogia muutuvad kiiresti</a:t>
            </a:r>
            <a:r>
              <a:rPr lang="et-EE" sz="1100" dirty="0">
                <a:effectLst/>
                <a:latin typeface="Calibri" panose="020F0502020204030204" pitchFamily="34" charset="0"/>
                <a:ea typeface="Calibri" panose="020F0502020204030204" pitchFamily="34" charset="0"/>
                <a:cs typeface="Times New Roman" panose="02020603050405020304" pitchFamily="18" charset="0"/>
              </a:rPr>
              <a:t>, pidevalt on vaja omandada uusi oskusi, kohaneda uute protsessidega ning säilitada töötajate kompetentsuse taset. </a:t>
            </a:r>
            <a:endParaRPr lang="et-EE" sz="1100" dirty="0"/>
          </a:p>
        </p:txBody>
      </p:sp>
      <p:sp>
        <p:nvSpPr>
          <p:cNvPr id="5" name="TextBox 4">
            <a:extLst>
              <a:ext uri="{FF2B5EF4-FFF2-40B4-BE49-F238E27FC236}">
                <a16:creationId xmlns:a16="http://schemas.microsoft.com/office/drawing/2014/main" id="{809026C0-AFF1-FD24-CE5D-EC26FE363443}"/>
              </a:ext>
            </a:extLst>
          </p:cNvPr>
          <p:cNvSpPr txBox="1"/>
          <p:nvPr/>
        </p:nvSpPr>
        <p:spPr>
          <a:xfrm>
            <a:off x="2779771" y="201323"/>
            <a:ext cx="2880174" cy="600164"/>
          </a:xfrm>
          <a:prstGeom prst="rect">
            <a:avLst/>
          </a:prstGeom>
          <a:noFill/>
        </p:spPr>
        <p:txBody>
          <a:bodyPr wrap="square">
            <a:spAutoFit/>
          </a:bodyPr>
          <a:lstStyle/>
          <a:p>
            <a:r>
              <a:rPr lang="et-EE" sz="1100" b="1" dirty="0">
                <a:solidFill>
                  <a:schemeClr val="tx2"/>
                </a:solidFill>
                <a:latin typeface="Calibri" panose="020F0502020204030204" pitchFamily="34" charset="0"/>
                <a:cs typeface="Times New Roman" panose="02020603050405020304" pitchFamily="18" charset="0"/>
              </a:rPr>
              <a:t>Elektroonikatööstus</a:t>
            </a:r>
            <a:r>
              <a:rPr lang="et-EE" sz="1100" dirty="0">
                <a:solidFill>
                  <a:schemeClr val="tx2"/>
                </a:solidFill>
                <a:latin typeface="Calibri" panose="020F0502020204030204" pitchFamily="34" charset="0"/>
                <a:cs typeface="Times New Roman" panose="02020603050405020304" pitchFamily="18" charset="0"/>
              </a:rPr>
              <a:t>: IPC </a:t>
            </a:r>
            <a:r>
              <a:rPr lang="et-EE" sz="1100" b="1" dirty="0">
                <a:solidFill>
                  <a:schemeClr val="tx2"/>
                </a:solidFill>
                <a:latin typeface="Calibri" panose="020F0502020204030204" pitchFamily="34" charset="0"/>
                <a:cs typeface="Times New Roman" panose="02020603050405020304" pitchFamily="18" charset="0"/>
              </a:rPr>
              <a:t>sertifikaatide nõue tingib pideva koolitusvajaduse </a:t>
            </a:r>
            <a:r>
              <a:rPr lang="et-EE" sz="1100" dirty="0">
                <a:solidFill>
                  <a:schemeClr val="tx2"/>
                </a:solidFill>
                <a:latin typeface="Calibri" panose="020F0502020204030204" pitchFamily="34" charset="0"/>
                <a:cs typeface="Times New Roman" panose="02020603050405020304" pitchFamily="18" charset="0"/>
              </a:rPr>
              <a:t>nii uute kui ka seniste töötajate täiendus- ja ümberõppes. </a:t>
            </a:r>
          </a:p>
        </p:txBody>
      </p:sp>
      <p:pic>
        <p:nvPicPr>
          <p:cNvPr id="6" name="Content Placeholder 6" descr="Closed quotation mark with solid fill">
            <a:extLst>
              <a:ext uri="{FF2B5EF4-FFF2-40B4-BE49-F238E27FC236}">
                <a16:creationId xmlns:a16="http://schemas.microsoft.com/office/drawing/2014/main" id="{421B2A16-8592-25C4-78C1-C538BB8B3B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79" y="0"/>
            <a:ext cx="602855" cy="602855"/>
          </a:xfrm>
          <a:prstGeom prst="rect">
            <a:avLst/>
          </a:prstGeom>
        </p:spPr>
      </p:pic>
      <p:sp>
        <p:nvSpPr>
          <p:cNvPr id="8" name="TextBox 7">
            <a:extLst>
              <a:ext uri="{FF2B5EF4-FFF2-40B4-BE49-F238E27FC236}">
                <a16:creationId xmlns:a16="http://schemas.microsoft.com/office/drawing/2014/main" id="{7E36063B-8CC6-1DC8-28BB-901A1FA5112F}"/>
              </a:ext>
            </a:extLst>
          </p:cNvPr>
          <p:cNvSpPr txBox="1"/>
          <p:nvPr/>
        </p:nvSpPr>
        <p:spPr>
          <a:xfrm>
            <a:off x="99505" y="549449"/>
            <a:ext cx="3032408" cy="938719"/>
          </a:xfrm>
          <a:prstGeom prst="rect">
            <a:avLst/>
          </a:prstGeom>
          <a:noFill/>
        </p:spPr>
        <p:txBody>
          <a:bodyPr wrap="square">
            <a:spAutoFit/>
          </a:bodyPr>
          <a:lstStyle/>
          <a:p>
            <a:r>
              <a:rPr lang="et-EE" sz="11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Energeetika ja kaevandamine</a:t>
            </a:r>
            <a:r>
              <a:rPr lang="et-EE"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suur osa täienduskoolituse vajadusest tuleneb </a:t>
            </a:r>
            <a:r>
              <a:rPr lang="et-EE" sz="11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tehnoloogia kiiretest muutustest</a:t>
            </a:r>
            <a:r>
              <a:rPr lang="et-EE"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Täiendusõppel on mh suur rolli kutse- ja kõrgkoolidel ning seadmete tootjate/edasimüüjate koolitustel.</a:t>
            </a:r>
            <a:endParaRPr lang="et-EE" sz="1100" dirty="0">
              <a:solidFill>
                <a:srgbClr val="7030A0"/>
              </a:solidFill>
            </a:endParaRPr>
          </a:p>
        </p:txBody>
      </p:sp>
    </p:spTree>
    <p:extLst>
      <p:ext uri="{BB962C8B-B14F-4D97-AF65-F5344CB8AC3E}">
        <p14:creationId xmlns:p14="http://schemas.microsoft.com/office/powerpoint/2010/main" val="648388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sed quotation mark with solid fill">
            <a:extLst>
              <a:ext uri="{FF2B5EF4-FFF2-40B4-BE49-F238E27FC236}">
                <a16:creationId xmlns:a16="http://schemas.microsoft.com/office/drawing/2014/main" id="{3F122061-8664-4E1A-67B4-82BF0655D0D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79" y="0"/>
            <a:ext cx="602855" cy="602855"/>
          </a:xfrm>
        </p:spPr>
      </p:pic>
      <p:sp>
        <p:nvSpPr>
          <p:cNvPr id="15" name="TextBox 14">
            <a:extLst>
              <a:ext uri="{FF2B5EF4-FFF2-40B4-BE49-F238E27FC236}">
                <a16:creationId xmlns:a16="http://schemas.microsoft.com/office/drawing/2014/main" id="{F235209A-7733-8EA5-17C3-F173C6E89FE4}"/>
              </a:ext>
            </a:extLst>
          </p:cNvPr>
          <p:cNvSpPr txBox="1"/>
          <p:nvPr/>
        </p:nvSpPr>
        <p:spPr>
          <a:xfrm>
            <a:off x="3146068" y="986271"/>
            <a:ext cx="2613381" cy="2123658"/>
          </a:xfrm>
          <a:prstGeom prst="rect">
            <a:avLst/>
          </a:prstGeom>
          <a:noFill/>
        </p:spPr>
        <p:txBody>
          <a:bodyPr wrap="square">
            <a:spAutoFit/>
          </a:bodyPr>
          <a:lstStyle/>
          <a:p>
            <a:pPr lvl="0">
              <a:spcAft>
                <a:spcPts val="800"/>
              </a:spcAft>
            </a:pPr>
            <a:r>
              <a:rPr lang="et-EE" sz="1100" b="1" dirty="0">
                <a:solidFill>
                  <a:schemeClr val="accent2"/>
                </a:solidFill>
                <a:latin typeface="Calibri" panose="020F0502020204030204" pitchFamily="34" charset="0"/>
                <a:cs typeface="Times New Roman" panose="02020603050405020304" pitchFamily="18" charset="0"/>
              </a:rPr>
              <a:t>Nõudlus sotsiaalvaldkonna täienduskoolitustele on suurem kui pakkumine, koolitustele on keeruline kohta saada</a:t>
            </a:r>
            <a:r>
              <a:rPr lang="et-EE" sz="1100" dirty="0">
                <a:solidFill>
                  <a:schemeClr val="accent2"/>
                </a:solidFill>
                <a:latin typeface="Calibri" panose="020F0502020204030204" pitchFamily="34" charset="0"/>
                <a:cs typeface="Times New Roman" panose="02020603050405020304" pitchFamily="18" charset="0"/>
              </a:rPr>
              <a:t>. Täiendusõppevõimalustele puudub süsteemne lähenemine ning erakoolituste kvaliteedi üle puudub järelevalve, mistõttu tuleks senisest enam tegeleda täienduskoolituste kvaliteedisüsteemi parandamisega ning sedakaudu aidata kaasa valdkonna töötajate oskuste ühtlasema taseme saavutamisele. </a:t>
            </a:r>
          </a:p>
        </p:txBody>
      </p:sp>
      <p:sp>
        <p:nvSpPr>
          <p:cNvPr id="17" name="TextBox 16">
            <a:extLst>
              <a:ext uri="{FF2B5EF4-FFF2-40B4-BE49-F238E27FC236}">
                <a16:creationId xmlns:a16="http://schemas.microsoft.com/office/drawing/2014/main" id="{34038FEE-5606-13ED-872B-D312F3F8BE3F}"/>
              </a:ext>
            </a:extLst>
          </p:cNvPr>
          <p:cNvSpPr txBox="1"/>
          <p:nvPr/>
        </p:nvSpPr>
        <p:spPr>
          <a:xfrm>
            <a:off x="61135" y="646743"/>
            <a:ext cx="3084933" cy="1631216"/>
          </a:xfrm>
          <a:prstGeom prst="rect">
            <a:avLst/>
          </a:prstGeom>
          <a:noFill/>
        </p:spPr>
        <p:txBody>
          <a:bodyPr wrap="square">
            <a:spAutoFit/>
          </a:bodyPr>
          <a:lstStyle/>
          <a:p>
            <a:pPr algn="l"/>
            <a:r>
              <a:rPr lang="et-EE" sz="1000" b="0" i="0" u="none" strike="noStrike" baseline="0" dirty="0"/>
              <a:t>Tasemeõppe lõpetanutest üksi on vähe </a:t>
            </a:r>
            <a:r>
              <a:rPr lang="et-EE" sz="1000" b="1" i="0" u="none" strike="noStrike" baseline="0" dirty="0"/>
              <a:t>IKT-spetsialistide</a:t>
            </a:r>
            <a:r>
              <a:rPr lang="et-EE" sz="1000" b="0" i="0" u="none" strike="noStrike" baseline="0" dirty="0"/>
              <a:t> kasvava vajaduse katmiseks </a:t>
            </a:r>
            <a:r>
              <a:rPr lang="sv-SE" sz="1000" b="0" i="0" u="none" strike="noStrike" baseline="0" dirty="0" err="1"/>
              <a:t>nii</a:t>
            </a:r>
            <a:r>
              <a:rPr lang="sv-SE" sz="1000" b="0" i="0" u="none" strike="noStrike" baseline="0" dirty="0"/>
              <a:t> IKT-</a:t>
            </a:r>
            <a:r>
              <a:rPr lang="sv-SE" sz="1000" b="0" i="0" u="none" strike="noStrike" baseline="0" dirty="0" err="1"/>
              <a:t>sektoris</a:t>
            </a:r>
            <a:r>
              <a:rPr lang="sv-SE" sz="1000" b="0" i="0" u="none" strike="noStrike" baseline="0" dirty="0"/>
              <a:t> </a:t>
            </a:r>
            <a:r>
              <a:rPr lang="sv-SE" sz="1000" b="0" i="0" u="none" strike="noStrike" baseline="0" dirty="0" err="1"/>
              <a:t>kui</a:t>
            </a:r>
            <a:r>
              <a:rPr lang="sv-SE" sz="1000" b="0" i="0" u="none" strike="noStrike" baseline="0" dirty="0"/>
              <a:t> </a:t>
            </a:r>
            <a:r>
              <a:rPr lang="sv-SE" sz="1000" b="0" i="0" u="none" strike="noStrike" baseline="0" dirty="0" err="1"/>
              <a:t>väljaspool</a:t>
            </a:r>
            <a:r>
              <a:rPr lang="sv-SE" sz="1000" b="0" i="0" u="none" strike="noStrike" baseline="0" dirty="0"/>
              <a:t>. </a:t>
            </a:r>
            <a:r>
              <a:rPr lang="sv-SE" sz="1000" b="0" i="0" u="none" strike="noStrike" baseline="0" dirty="0" err="1"/>
              <a:t>Ekspertide</a:t>
            </a:r>
            <a:r>
              <a:rPr lang="sv-SE" sz="1000" b="0" i="0" u="none" strike="noStrike" baseline="0" dirty="0"/>
              <a:t> </a:t>
            </a:r>
            <a:r>
              <a:rPr lang="sv-SE" sz="1000" b="0" i="0" u="none" strike="noStrike" baseline="0" dirty="0" err="1"/>
              <a:t>hinnangul</a:t>
            </a:r>
            <a:r>
              <a:rPr lang="sv-SE" sz="1000" b="0" i="0" u="none" strike="noStrike" baseline="0" dirty="0"/>
              <a:t> </a:t>
            </a:r>
            <a:r>
              <a:rPr lang="sv-SE" sz="1000" b="0" i="0" u="none" strike="noStrike" baseline="0" dirty="0" err="1"/>
              <a:t>piisab</a:t>
            </a:r>
            <a:r>
              <a:rPr lang="sv-SE" sz="1000" b="0" i="0" u="none" strike="noStrike" baseline="0" dirty="0"/>
              <a:t> IKT </a:t>
            </a:r>
            <a:r>
              <a:rPr lang="sv-SE" sz="1000" b="0" i="0" u="none" strike="noStrike" baseline="0" dirty="0" err="1"/>
              <a:t>valdkonnas</a:t>
            </a:r>
            <a:r>
              <a:rPr lang="sv-SE" sz="1000" b="0" i="0" u="none" strike="noStrike" baseline="0" dirty="0"/>
              <a:t> </a:t>
            </a:r>
            <a:r>
              <a:rPr lang="sv-SE" sz="1000" b="0" i="0" u="none" strike="noStrike" baseline="0" dirty="0" err="1"/>
              <a:t>karjäär</a:t>
            </a:r>
            <a:r>
              <a:rPr lang="et-EE" sz="1000" dirty="0"/>
              <a:t> </a:t>
            </a:r>
            <a:r>
              <a:rPr lang="fi-FI" sz="1000" b="0" i="0" u="none" strike="noStrike" baseline="0" dirty="0" err="1"/>
              <a:t>alustamiseks</a:t>
            </a:r>
            <a:r>
              <a:rPr lang="fi-FI" sz="1000" b="0" i="0" u="none" strike="noStrike" baseline="0" dirty="0"/>
              <a:t> ka </a:t>
            </a:r>
            <a:r>
              <a:rPr lang="fi-FI" sz="1000" b="0" i="0" u="none" strike="noStrike" baseline="0" dirty="0" err="1"/>
              <a:t>kuni</a:t>
            </a:r>
            <a:r>
              <a:rPr lang="fi-FI" sz="1000" b="0" i="0" u="none" strike="noStrike" baseline="0" dirty="0"/>
              <a:t> </a:t>
            </a:r>
            <a:r>
              <a:rPr lang="et-EE" sz="1000" b="0" i="0" u="none" strike="noStrike" baseline="0" dirty="0"/>
              <a:t>1,5 aastasest</a:t>
            </a:r>
            <a:r>
              <a:rPr lang="fi-FI" sz="1000" b="0" i="0" u="none" strike="noStrike" baseline="0" dirty="0"/>
              <a:t> </a:t>
            </a:r>
            <a:r>
              <a:rPr lang="fi-FI" sz="1000" b="0" i="0" u="none" strike="noStrike" baseline="0" dirty="0" err="1"/>
              <a:t>erialasest</a:t>
            </a:r>
            <a:r>
              <a:rPr lang="fi-FI" sz="1000" b="0" i="0" u="none" strike="noStrike" baseline="0" dirty="0"/>
              <a:t> </a:t>
            </a:r>
            <a:r>
              <a:rPr lang="fi-FI" sz="1000" b="0" i="0" u="none" strike="noStrike" baseline="0" dirty="0" err="1"/>
              <a:t>väljaõppest</a:t>
            </a:r>
            <a:r>
              <a:rPr lang="fi-FI" sz="1000" b="0" i="0" u="none" strike="noStrike" baseline="0" dirty="0"/>
              <a:t>. </a:t>
            </a:r>
            <a:r>
              <a:rPr lang="et-EE" sz="1000" dirty="0"/>
              <a:t>L</a:t>
            </a:r>
            <a:r>
              <a:rPr lang="fi-FI" sz="1000" b="0" i="0" u="none" strike="noStrike" baseline="0" dirty="0" err="1"/>
              <a:t>isaks</a:t>
            </a:r>
            <a:r>
              <a:rPr lang="fi-FI" sz="1000" b="0" i="0" u="none" strike="noStrike" baseline="0" dirty="0"/>
              <a:t> </a:t>
            </a:r>
            <a:r>
              <a:rPr lang="fi-FI" sz="1000" b="0" i="0" u="none" strike="noStrike" baseline="0" dirty="0" err="1"/>
              <a:t>tasemeõppele</a:t>
            </a:r>
            <a:r>
              <a:rPr lang="fi-FI" sz="1000" b="0" i="0" u="none" strike="noStrike" baseline="0" dirty="0"/>
              <a:t> </a:t>
            </a:r>
            <a:r>
              <a:rPr lang="et-EE" sz="1000" b="0" i="0" u="none" strike="noStrike" baseline="0" dirty="0"/>
              <a:t>on vaja </a:t>
            </a:r>
            <a:r>
              <a:rPr lang="fi-FI" sz="1000" b="0" i="0" u="none" strike="noStrike" baseline="0" dirty="0" err="1"/>
              <a:t>jätkata</a:t>
            </a:r>
            <a:r>
              <a:rPr lang="fi-FI" sz="1000" b="0" i="0" u="none" strike="noStrike" baseline="0" dirty="0"/>
              <a:t> </a:t>
            </a:r>
            <a:r>
              <a:rPr lang="fi-FI" sz="1000" b="0" i="0" u="none" strike="noStrike" baseline="0" dirty="0" err="1"/>
              <a:t>riiklikult</a:t>
            </a:r>
            <a:r>
              <a:rPr lang="fi-FI" sz="1000" b="0" i="0" u="none" strike="noStrike" baseline="0" dirty="0"/>
              <a:t> </a:t>
            </a:r>
            <a:r>
              <a:rPr lang="fi-FI" sz="1000" b="0" i="0" u="none" strike="noStrike" baseline="0" dirty="0" err="1"/>
              <a:t>toetatava</a:t>
            </a:r>
            <a:r>
              <a:rPr lang="fi-FI" sz="1000" b="0" i="0" u="none" strike="noStrike" baseline="0" dirty="0"/>
              <a:t> </a:t>
            </a:r>
            <a:r>
              <a:rPr lang="fi-FI" sz="1000" b="0" i="0" u="none" strike="noStrike" baseline="0" dirty="0" err="1"/>
              <a:t>ümber</a:t>
            </a:r>
            <a:r>
              <a:rPr lang="fi-FI" sz="1000" b="0" i="0" u="none" strike="noStrike" baseline="0" dirty="0"/>
              <a:t>- ja </a:t>
            </a:r>
            <a:r>
              <a:rPr lang="fi-FI" sz="1000" b="0" i="0" u="none" strike="noStrike" baseline="0" dirty="0" err="1"/>
              <a:t>täiendõppe</a:t>
            </a:r>
            <a:r>
              <a:rPr lang="et-EE" sz="1000" dirty="0"/>
              <a:t> </a:t>
            </a:r>
            <a:r>
              <a:rPr lang="et-EE" sz="1000" b="0" i="0" u="none" strike="noStrike" baseline="0" dirty="0"/>
              <a:t>mudeliga. Kasvava vajadusega põhikutsealad</a:t>
            </a:r>
          </a:p>
          <a:p>
            <a:pPr algn="l"/>
            <a:r>
              <a:rPr lang="et-EE" sz="1000" b="0" i="0" u="none" strike="noStrike" baseline="0" dirty="0"/>
              <a:t>on näiteks tarkvaraarendaja, andmeanalüütik, </a:t>
            </a:r>
            <a:r>
              <a:rPr lang="et-EE" sz="1000" b="0" i="0" u="none" strike="noStrike" baseline="0" dirty="0" err="1"/>
              <a:t>küberturbejuht</a:t>
            </a:r>
            <a:r>
              <a:rPr lang="et-EE" sz="1000" b="0" i="0" u="none" strike="noStrike" baseline="0" dirty="0"/>
              <a:t>, kasutajakogemuse ja kasutajaliidese disainer.</a:t>
            </a:r>
            <a:endParaRPr lang="et-EE" sz="1000" dirty="0"/>
          </a:p>
        </p:txBody>
      </p:sp>
    </p:spTree>
    <p:extLst>
      <p:ext uri="{BB962C8B-B14F-4D97-AF65-F5344CB8AC3E}">
        <p14:creationId xmlns:p14="http://schemas.microsoft.com/office/powerpoint/2010/main" val="2215325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sed quotation mark with solid fill">
            <a:extLst>
              <a:ext uri="{FF2B5EF4-FFF2-40B4-BE49-F238E27FC236}">
                <a16:creationId xmlns:a16="http://schemas.microsoft.com/office/drawing/2014/main" id="{3F122061-8664-4E1A-67B4-82BF0655D0D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72" y="186032"/>
            <a:ext cx="602855" cy="602855"/>
          </a:xfrm>
        </p:spPr>
      </p:pic>
      <p:sp>
        <p:nvSpPr>
          <p:cNvPr id="9" name="TextBox 8">
            <a:extLst>
              <a:ext uri="{FF2B5EF4-FFF2-40B4-BE49-F238E27FC236}">
                <a16:creationId xmlns:a16="http://schemas.microsoft.com/office/drawing/2014/main" id="{7C2DF66D-3701-DE1A-02B2-74184DFE3F01}"/>
              </a:ext>
            </a:extLst>
          </p:cNvPr>
          <p:cNvSpPr txBox="1"/>
          <p:nvPr/>
        </p:nvSpPr>
        <p:spPr>
          <a:xfrm>
            <a:off x="437409" y="247083"/>
            <a:ext cx="2675346" cy="646331"/>
          </a:xfrm>
          <a:prstGeom prst="rect">
            <a:avLst/>
          </a:prstGeom>
          <a:noFill/>
        </p:spPr>
        <p:txBody>
          <a:bodyPr wrap="square">
            <a:spAutoFit/>
          </a:bodyPr>
          <a:lstStyle/>
          <a:p>
            <a:r>
              <a:rPr lang="et-EE"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Personaliseerituma õppe pakkumine </a:t>
            </a:r>
            <a:r>
              <a:rPr lang="et-EE"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võiks olla üks tulevikusuundumus, kuid probleemiks on ressursimahukus</a:t>
            </a:r>
            <a:endParaRPr lang="et-EE" sz="1200" dirty="0">
              <a:solidFill>
                <a:schemeClr val="accent5"/>
              </a:solidFill>
            </a:endParaRPr>
          </a:p>
        </p:txBody>
      </p:sp>
      <p:sp>
        <p:nvSpPr>
          <p:cNvPr id="11" name="TextBox 10">
            <a:extLst>
              <a:ext uri="{FF2B5EF4-FFF2-40B4-BE49-F238E27FC236}">
                <a16:creationId xmlns:a16="http://schemas.microsoft.com/office/drawing/2014/main" id="{FBB332F7-EB86-A45F-3DFD-6768CFFF38A7}"/>
              </a:ext>
            </a:extLst>
          </p:cNvPr>
          <p:cNvSpPr txBox="1"/>
          <p:nvPr/>
        </p:nvSpPr>
        <p:spPr>
          <a:xfrm>
            <a:off x="735861" y="1195606"/>
            <a:ext cx="2880564" cy="830997"/>
          </a:xfrm>
          <a:prstGeom prst="rect">
            <a:avLst/>
          </a:prstGeom>
          <a:noFill/>
        </p:spPr>
        <p:txBody>
          <a:bodyPr wrap="square">
            <a:spAutoFit/>
          </a:bodyPr>
          <a:lstStyle/>
          <a:p>
            <a:r>
              <a:rPr lang="et-EE" sz="1200" dirty="0">
                <a:solidFill>
                  <a:schemeClr val="tx2"/>
                </a:solidFill>
                <a:latin typeface="Calibri" panose="020F0502020204030204" pitchFamily="34" charset="0"/>
                <a:cs typeface="Times New Roman" panose="02020603050405020304" pitchFamily="18" charset="0"/>
              </a:rPr>
              <a:t>Töö- ja elustiil võimendab üha enam </a:t>
            </a:r>
            <a:r>
              <a:rPr lang="et-EE" sz="1200" b="1" dirty="0">
                <a:solidFill>
                  <a:schemeClr val="tx2"/>
                </a:solidFill>
                <a:latin typeface="Calibri" panose="020F0502020204030204" pitchFamily="34" charset="0"/>
                <a:cs typeface="Times New Roman" panose="02020603050405020304" pitchFamily="18" charset="0"/>
              </a:rPr>
              <a:t>vajadust</a:t>
            </a:r>
            <a:r>
              <a:rPr lang="et-EE" sz="1200" dirty="0">
                <a:solidFill>
                  <a:schemeClr val="tx2"/>
                </a:solidFill>
                <a:latin typeface="Calibri" panose="020F0502020204030204" pitchFamily="34" charset="0"/>
                <a:cs typeface="Times New Roman" panose="02020603050405020304" pitchFamily="18" charset="0"/>
              </a:rPr>
              <a:t> </a:t>
            </a:r>
            <a:r>
              <a:rPr lang="et-EE" sz="1200" b="1" dirty="0">
                <a:solidFill>
                  <a:schemeClr val="tx2"/>
                </a:solidFill>
                <a:latin typeface="Calibri" panose="020F0502020204030204" pitchFamily="34" charset="0"/>
                <a:cs typeface="Times New Roman" panose="02020603050405020304" pitchFamily="18" charset="0"/>
              </a:rPr>
              <a:t>lühemaajaliste ja konkreetsetele teemadele keskenduvate õppeperioodide </a:t>
            </a:r>
            <a:r>
              <a:rPr lang="et-EE" sz="1200" dirty="0">
                <a:solidFill>
                  <a:schemeClr val="tx2"/>
                </a:solidFill>
                <a:latin typeface="Calibri" panose="020F0502020204030204" pitchFamily="34" charset="0"/>
                <a:cs typeface="Times New Roman" panose="02020603050405020304" pitchFamily="18" charset="0"/>
              </a:rPr>
              <a:t>järele</a:t>
            </a:r>
          </a:p>
        </p:txBody>
      </p:sp>
      <p:sp>
        <p:nvSpPr>
          <p:cNvPr id="13" name="TextBox 12">
            <a:extLst>
              <a:ext uri="{FF2B5EF4-FFF2-40B4-BE49-F238E27FC236}">
                <a16:creationId xmlns:a16="http://schemas.microsoft.com/office/drawing/2014/main" id="{A0668837-B40B-9AEE-833E-0B185A6DB8E1}"/>
              </a:ext>
            </a:extLst>
          </p:cNvPr>
          <p:cNvSpPr txBox="1"/>
          <p:nvPr/>
        </p:nvSpPr>
        <p:spPr>
          <a:xfrm>
            <a:off x="1372798" y="2229149"/>
            <a:ext cx="2514327" cy="646331"/>
          </a:xfrm>
          <a:prstGeom prst="rect">
            <a:avLst/>
          </a:prstGeom>
          <a:noFill/>
        </p:spPr>
        <p:txBody>
          <a:bodyPr wrap="square">
            <a:spAutoFit/>
          </a:bodyPr>
          <a:lstStyle/>
          <a:p>
            <a:r>
              <a:rPr lang="et-EE" sz="1200" dirty="0">
                <a:solidFill>
                  <a:srgbClr val="7030A0"/>
                </a:solidFill>
                <a:latin typeface="Calibri" panose="020F0502020204030204" pitchFamily="34" charset="0"/>
                <a:cs typeface="Times New Roman" panose="02020603050405020304" pitchFamily="18" charset="0"/>
              </a:rPr>
              <a:t>Töötava õppija seisukohalt on sama tähtsal kohal ka </a:t>
            </a:r>
            <a:r>
              <a:rPr lang="et-EE" sz="1200" b="1" dirty="0">
                <a:solidFill>
                  <a:srgbClr val="7030A0"/>
                </a:solidFill>
                <a:latin typeface="Calibri" panose="020F0502020204030204" pitchFamily="34" charset="0"/>
                <a:cs typeface="Times New Roman" panose="02020603050405020304" pitchFamily="18" charset="0"/>
              </a:rPr>
              <a:t>paindlikkus õppetöö intensiivsuse ja koormuse suhtes</a:t>
            </a:r>
          </a:p>
        </p:txBody>
      </p:sp>
      <p:pic>
        <p:nvPicPr>
          <p:cNvPr id="3" name="Picture 2">
            <a:extLst>
              <a:ext uri="{FF2B5EF4-FFF2-40B4-BE49-F238E27FC236}">
                <a16:creationId xmlns:a16="http://schemas.microsoft.com/office/drawing/2014/main" id="{5BCDD642-513F-88F3-A802-F34A43CC0ACD}"/>
              </a:ext>
            </a:extLst>
          </p:cNvPr>
          <p:cNvPicPr>
            <a:picLocks noChangeAspect="1"/>
          </p:cNvPicPr>
          <p:nvPr/>
        </p:nvPicPr>
        <p:blipFill>
          <a:blip r:embed="rId4"/>
          <a:stretch>
            <a:fillRect/>
          </a:stretch>
        </p:blipFill>
        <p:spPr>
          <a:xfrm>
            <a:off x="3738725" y="364608"/>
            <a:ext cx="1501193" cy="1475009"/>
          </a:xfrm>
          <a:prstGeom prst="rect">
            <a:avLst/>
          </a:prstGeom>
        </p:spPr>
      </p:pic>
    </p:spTree>
    <p:extLst>
      <p:ext uri="{BB962C8B-B14F-4D97-AF65-F5344CB8AC3E}">
        <p14:creationId xmlns:p14="http://schemas.microsoft.com/office/powerpoint/2010/main" val="377931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1ED14D-391F-4159-92FE-A67F33DD22D9}"/>
              </a:ext>
            </a:extLst>
          </p:cNvPr>
          <p:cNvPicPr>
            <a:picLocks noGrp="1" noChangeAspect="1"/>
          </p:cNvPicPr>
          <p:nvPr>
            <p:ph idx="1"/>
          </p:nvPr>
        </p:nvPicPr>
        <p:blipFill rotWithShape="1">
          <a:blip r:embed="rId3"/>
          <a:srcRect t="15403" r="3" b="3"/>
          <a:stretch/>
        </p:blipFill>
        <p:spPr>
          <a:xfrm>
            <a:off x="0" y="204"/>
            <a:ext cx="5758724" cy="3239680"/>
          </a:xfrm>
          <a:prstGeom prst="rect">
            <a:avLst/>
          </a:prstGeom>
        </p:spPr>
      </p:pic>
      <p:sp>
        <p:nvSpPr>
          <p:cNvPr id="5" name="TextBox 4">
            <a:extLst>
              <a:ext uri="{FF2B5EF4-FFF2-40B4-BE49-F238E27FC236}">
                <a16:creationId xmlns:a16="http://schemas.microsoft.com/office/drawing/2014/main" id="{B758E816-FABA-42AE-852A-60845D2BF9C7}"/>
              </a:ext>
            </a:extLst>
          </p:cNvPr>
          <p:cNvSpPr txBox="1"/>
          <p:nvPr/>
        </p:nvSpPr>
        <p:spPr>
          <a:xfrm>
            <a:off x="4769792" y="3009086"/>
            <a:ext cx="1036549" cy="184666"/>
          </a:xfrm>
          <a:prstGeom prst="rect">
            <a:avLst/>
          </a:prstGeom>
          <a:noFill/>
        </p:spPr>
        <p:txBody>
          <a:bodyPr wrap="square" rtlCol="0">
            <a:spAutoFit/>
          </a:bodyPr>
          <a:lstStyle/>
          <a:p>
            <a:r>
              <a:rPr lang="et-EE" sz="600" dirty="0"/>
              <a:t>Foto: </a:t>
            </a:r>
            <a:r>
              <a:rPr lang="et-EE" sz="600" dirty="0" err="1"/>
              <a:t>Visit</a:t>
            </a:r>
            <a:r>
              <a:rPr lang="et-EE" sz="600" dirty="0"/>
              <a:t> Estonia</a:t>
            </a:r>
          </a:p>
        </p:txBody>
      </p:sp>
      <p:sp>
        <p:nvSpPr>
          <p:cNvPr id="3" name="Title 2">
            <a:extLst>
              <a:ext uri="{FF2B5EF4-FFF2-40B4-BE49-F238E27FC236}">
                <a16:creationId xmlns:a16="http://schemas.microsoft.com/office/drawing/2014/main" id="{144FE504-A919-4997-80C7-CCD248972470}"/>
              </a:ext>
            </a:extLst>
          </p:cNvPr>
          <p:cNvSpPr>
            <a:spLocks noGrp="1"/>
          </p:cNvSpPr>
          <p:nvPr>
            <p:ph type="title"/>
          </p:nvPr>
        </p:nvSpPr>
        <p:spPr>
          <a:xfrm>
            <a:off x="131527" y="169049"/>
            <a:ext cx="5239405" cy="1179397"/>
          </a:xfrm>
        </p:spPr>
        <p:txBody>
          <a:bodyPr>
            <a:noAutofit/>
          </a:bodyPr>
          <a:lstStyle/>
          <a:p>
            <a:pPr marL="171450" lvl="0" indent="-171450">
              <a:lnSpc>
                <a:spcPct val="115000"/>
              </a:lnSpc>
              <a:spcBef>
                <a:spcPts val="600"/>
              </a:spcBef>
              <a:spcAft>
                <a:spcPts val="1200"/>
              </a:spcAft>
              <a:buFont typeface="Arial" panose="020B0604020202020204" pitchFamily="34" charset="0"/>
              <a:buChar char="•"/>
            </a:pPr>
            <a:r>
              <a:rPr lang="et-EE"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Isikuteenuste kvaliteet on ebaühtlane, </a:t>
            </a:r>
            <a:r>
              <a:rPr lang="et-EE"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osa isikuteenindajaid pakub teenust erialase väljaõppeta, kuid teenuseosutaja oskamatu tegevusega võib kaasneda oht inimese tervisele</a:t>
            </a:r>
            <a:br>
              <a:rPr lang="et-EE"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br>
            <a:r>
              <a:rPr lang="et-EE"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a:t>
            </a:r>
            <a:r>
              <a:rPr lang="et-EE"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sikuteenuste valdkonna koolitused on ebaühtlase kvaliteediga ja osaliselt ebapiisava mahuga</a:t>
            </a:r>
            <a:r>
              <a:rPr lang="et-EE"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a:t>
            </a:r>
            <a:endParaRPr lang="et-EE"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F655D4-93B8-F8DE-7E42-4B4A837039BA}"/>
              </a:ext>
            </a:extLst>
          </p:cNvPr>
          <p:cNvSpPr txBox="1"/>
          <p:nvPr/>
        </p:nvSpPr>
        <p:spPr>
          <a:xfrm>
            <a:off x="44080" y="1244162"/>
            <a:ext cx="5055856" cy="830997"/>
          </a:xfrm>
          <a:prstGeom prst="rect">
            <a:avLst/>
          </a:prstGeom>
          <a:noFill/>
        </p:spPr>
        <p:txBody>
          <a:bodyPr wrap="square">
            <a:spAutoFit/>
          </a:bodyPr>
          <a:lstStyle/>
          <a:p>
            <a:pPr marL="171450" indent="-171450">
              <a:buFont typeface="Wingdings" panose="05000000000000000000" pitchFamily="2" charset="2"/>
              <a:buChar char="Ø"/>
            </a:pPr>
            <a:r>
              <a:rPr lang="et-EE" sz="1200" dirty="0">
                <a:solidFill>
                  <a:schemeClr val="bg1"/>
                </a:solidFill>
              </a:rPr>
              <a:t>kehtestada kompetentsuse tõendamise nõue</a:t>
            </a:r>
          </a:p>
          <a:p>
            <a:pPr marL="171450" indent="-171450">
              <a:buFont typeface="Wingdings" panose="05000000000000000000" pitchFamily="2" charset="2"/>
              <a:buChar char="Ø"/>
            </a:pPr>
            <a:r>
              <a:rPr lang="et-EE" sz="1200" dirty="0">
                <a:solidFill>
                  <a:schemeClr val="bg1"/>
                </a:solidFill>
              </a:rPr>
              <a:t>baaskoolituse maht ja sisu kokku leppida</a:t>
            </a:r>
          </a:p>
          <a:p>
            <a:pPr marL="171450" indent="-171450">
              <a:buFont typeface="Wingdings" panose="05000000000000000000" pitchFamily="2" charset="2"/>
              <a:buChar char="Ø"/>
            </a:pPr>
            <a:r>
              <a:rPr lang="et-EE" sz="1200" dirty="0">
                <a:solidFill>
                  <a:schemeClr val="bg1"/>
                </a:solidFill>
              </a:rPr>
              <a:t>koolituspartnerite valikul pöörata rohkem tähelepanu koolitaja kompetentsusele ja koolituse sisulisele kvaliteedile</a:t>
            </a:r>
          </a:p>
        </p:txBody>
      </p:sp>
      <p:sp>
        <p:nvSpPr>
          <p:cNvPr id="2" name="TextBox 1">
            <a:extLst>
              <a:ext uri="{FF2B5EF4-FFF2-40B4-BE49-F238E27FC236}">
                <a16:creationId xmlns:a16="http://schemas.microsoft.com/office/drawing/2014/main" id="{2345635E-DB3C-C7E4-0B4D-E6BAFE48E295}"/>
              </a:ext>
            </a:extLst>
          </p:cNvPr>
          <p:cNvSpPr txBox="1"/>
          <p:nvPr/>
        </p:nvSpPr>
        <p:spPr>
          <a:xfrm>
            <a:off x="175579" y="3009086"/>
            <a:ext cx="2626403" cy="184666"/>
          </a:xfrm>
          <a:prstGeom prst="rect">
            <a:avLst/>
          </a:prstGeom>
          <a:noFill/>
        </p:spPr>
        <p:txBody>
          <a:bodyPr wrap="square" rtlCol="0">
            <a:spAutoFit/>
          </a:bodyPr>
          <a:lstStyle/>
          <a:p>
            <a:r>
              <a:rPr lang="et-EE" sz="600" b="1" dirty="0"/>
              <a:t>OSKA isikuteenuste tööjõu- ja oskuste vajaduse prognoosiuuring, 2021</a:t>
            </a:r>
          </a:p>
        </p:txBody>
      </p:sp>
    </p:spTree>
    <p:extLst>
      <p:ext uri="{BB962C8B-B14F-4D97-AF65-F5344CB8AC3E}">
        <p14:creationId xmlns:p14="http://schemas.microsoft.com/office/powerpoint/2010/main" val="641299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BD8DB-5CFE-4769-9CEB-97C447571BE2}"/>
              </a:ext>
            </a:extLst>
          </p:cNvPr>
          <p:cNvSpPr>
            <a:spLocks noGrp="1"/>
          </p:cNvSpPr>
          <p:nvPr>
            <p:ph idx="1"/>
          </p:nvPr>
        </p:nvSpPr>
        <p:spPr>
          <a:xfrm>
            <a:off x="359999" y="900000"/>
            <a:ext cx="3166724" cy="1980000"/>
          </a:xfrm>
        </p:spPr>
        <p:txBody>
          <a:bodyPr>
            <a:normAutofit fontScale="92500" lnSpcReduction="10000"/>
          </a:bodyPr>
          <a:lstStyle/>
          <a:p>
            <a:pPr>
              <a:lnSpc>
                <a:spcPct val="110000"/>
              </a:lnSpc>
            </a:pPr>
            <a:r>
              <a:rPr lang="et-EE" sz="1200" dirty="0">
                <a:solidFill>
                  <a:schemeClr val="tx2"/>
                </a:solidFill>
                <a:latin typeface="Calibri" panose="020F0502020204030204" pitchFamily="34" charset="0"/>
                <a:cs typeface="Times New Roman" panose="02020603050405020304" pitchFamily="18" charset="0"/>
              </a:rPr>
              <a:t>OSKA tööturu trendikaardid </a:t>
            </a:r>
            <a:r>
              <a:rPr lang="et-EE" sz="800" dirty="0">
                <a:solidFill>
                  <a:schemeClr val="tx2">
                    <a:lumMod val="60000"/>
                    <a:lumOff val="40000"/>
                  </a:schemeClr>
                </a:solidFill>
                <a:latin typeface="Calibri" panose="020F0502020204030204" pitchFamily="34" charset="0"/>
                <a:cs typeface="Times New Roman" panose="02020603050405020304" pitchFamily="18" charset="0"/>
              </a:rPr>
              <a:t>https://oska.kutsekoda.ee/trendid/</a:t>
            </a:r>
          </a:p>
          <a:p>
            <a:pPr>
              <a:lnSpc>
                <a:spcPct val="110000"/>
              </a:lnSpc>
            </a:pPr>
            <a:r>
              <a:rPr lang="et-EE" sz="1200" dirty="0">
                <a:solidFill>
                  <a:schemeClr val="tx2"/>
                </a:solidFill>
                <a:latin typeface="Calibri" panose="020F0502020204030204" pitchFamily="34" charset="0"/>
                <a:cs typeface="Times New Roman" panose="02020603050405020304" pitchFamily="18" charset="0"/>
              </a:rPr>
              <a:t>OSKA </a:t>
            </a:r>
            <a:r>
              <a:rPr lang="et-EE" sz="1200" dirty="0" err="1">
                <a:solidFill>
                  <a:schemeClr val="tx2"/>
                </a:solidFill>
                <a:latin typeface="Calibri" panose="020F0502020204030204" pitchFamily="34" charset="0"/>
                <a:cs typeface="Times New Roman" panose="02020603050405020304" pitchFamily="18" charset="0"/>
              </a:rPr>
              <a:t>üldprognoos</a:t>
            </a:r>
            <a:r>
              <a:rPr lang="et-EE" sz="1200" dirty="0">
                <a:solidFill>
                  <a:schemeClr val="tx2"/>
                </a:solidFill>
                <a:latin typeface="Calibri" panose="020F0502020204030204" pitchFamily="34" charset="0"/>
                <a:cs typeface="Times New Roman" panose="02020603050405020304" pitchFamily="18" charset="0"/>
              </a:rPr>
              <a:t> </a:t>
            </a:r>
            <a:r>
              <a:rPr lang="et-EE" sz="800" dirty="0">
                <a:solidFill>
                  <a:schemeClr val="tx2">
                    <a:lumMod val="60000"/>
                    <a:lumOff val="40000"/>
                  </a:schemeClr>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https://oska.kutsekoda.ee/uuring/oska-uldprognoos-2022-2031/</a:t>
            </a:r>
            <a:endParaRPr lang="et-EE" sz="800" dirty="0">
              <a:solidFill>
                <a:schemeClr val="tx2">
                  <a:lumMod val="60000"/>
                  <a:lumOff val="40000"/>
                </a:schemeClr>
              </a:solidFill>
              <a:latin typeface="Calibri" panose="020F0502020204030204" pitchFamily="34" charset="0"/>
              <a:cs typeface="Times New Roman" panose="02020603050405020304" pitchFamily="18" charset="0"/>
            </a:endParaRPr>
          </a:p>
          <a:p>
            <a:pPr>
              <a:lnSpc>
                <a:spcPct val="110000"/>
              </a:lnSpc>
            </a:pPr>
            <a:r>
              <a:rPr lang="et-EE" sz="1200" dirty="0">
                <a:latin typeface="Calibri" panose="020F0502020204030204" pitchFamily="34" charset="0"/>
                <a:cs typeface="Times New Roman" panose="02020603050405020304" pitchFamily="18" charset="0"/>
              </a:rPr>
              <a:t>OSKA valdkonnauuringud </a:t>
            </a:r>
            <a:r>
              <a:rPr lang="et-EE" sz="800" dirty="0">
                <a:solidFill>
                  <a:schemeClr val="tx2">
                    <a:lumMod val="60000"/>
                    <a:lumOff val="40000"/>
                  </a:schemeClr>
                </a:solidFill>
                <a:latin typeface="Calibri" panose="020F0502020204030204" pitchFamily="34" charset="0"/>
                <a:cs typeface="Times New Roman" panose="02020603050405020304" pitchFamily="18" charset="0"/>
              </a:rPr>
              <a:t>https://oska.kutsekoda.ee/uuringud/valdkonnauuringud/</a:t>
            </a:r>
          </a:p>
          <a:p>
            <a:pPr>
              <a:lnSpc>
                <a:spcPct val="110000"/>
              </a:lnSpc>
            </a:pPr>
            <a:r>
              <a:rPr lang="et-EE" sz="1200" dirty="0">
                <a:solidFill>
                  <a:schemeClr val="tx2"/>
                </a:solidFill>
                <a:latin typeface="Calibri" panose="020F0502020204030204" pitchFamily="34" charset="0"/>
                <a:cs typeface="Times New Roman" panose="02020603050405020304" pitchFamily="18" charset="0"/>
              </a:rPr>
              <a:t>COVID-19 uuring </a:t>
            </a:r>
            <a:r>
              <a:rPr lang="et-EE" sz="900" dirty="0">
                <a:solidFill>
                  <a:schemeClr val="tx2">
                    <a:lumMod val="60000"/>
                    <a:lumOff val="40000"/>
                  </a:schemeClr>
                </a:solidFill>
                <a:latin typeface="Calibri" panose="020F0502020204030204" pitchFamily="34" charset="0"/>
                <a:cs typeface="Times New Roman" panose="02020603050405020304" pitchFamily="18" charset="0"/>
              </a:rPr>
              <a:t>https://oska.kutsekoda.ee/uuring/covid-19-mojude-eriuuring/</a:t>
            </a:r>
          </a:p>
          <a:p>
            <a:pPr>
              <a:lnSpc>
                <a:spcPct val="110000"/>
              </a:lnSpc>
            </a:pPr>
            <a:r>
              <a:rPr lang="et-EE" sz="1200" dirty="0">
                <a:solidFill>
                  <a:schemeClr val="tx2"/>
                </a:solidFill>
                <a:latin typeface="Calibri" panose="020F0502020204030204" pitchFamily="34" charset="0"/>
                <a:cs typeface="Times New Roman" panose="02020603050405020304" pitchFamily="18" charset="0"/>
              </a:rPr>
              <a:t>Digi- ja roheoskuste kaardistus </a:t>
            </a:r>
            <a:r>
              <a:rPr lang="et-EE" sz="900" dirty="0">
                <a:solidFill>
                  <a:schemeClr val="tx2">
                    <a:lumMod val="60000"/>
                    <a:lumOff val="40000"/>
                  </a:schemeClr>
                </a:solidFill>
                <a:latin typeface="Calibri" panose="020F0502020204030204" pitchFamily="34" charset="0"/>
                <a:cs typeface="Times New Roman" panose="02020603050405020304" pitchFamily="18" charset="0"/>
              </a:rPr>
              <a:t>https://oska.kutsekoda.ee/uuring/oska-ulevaade-digi-ja-rohepoordeks-vajalikest-oskustest/</a:t>
            </a:r>
          </a:p>
          <a:p>
            <a:pPr>
              <a:lnSpc>
                <a:spcPct val="110000"/>
              </a:lnSpc>
            </a:pPr>
            <a:r>
              <a:rPr lang="et-EE" sz="1200" dirty="0" err="1">
                <a:solidFill>
                  <a:schemeClr val="tx2"/>
                </a:solidFill>
                <a:latin typeface="Calibri" panose="020F0502020204030204" pitchFamily="34" charset="0"/>
                <a:cs typeface="Times New Roman" panose="02020603050405020304" pitchFamily="18" charset="0"/>
              </a:rPr>
              <a:t>Üldoskuste</a:t>
            </a:r>
            <a:r>
              <a:rPr lang="et-EE" sz="1200" dirty="0">
                <a:solidFill>
                  <a:schemeClr val="tx2"/>
                </a:solidFill>
                <a:latin typeface="Calibri" panose="020F0502020204030204" pitchFamily="34" charset="0"/>
                <a:cs typeface="Times New Roman" panose="02020603050405020304" pitchFamily="18" charset="0"/>
              </a:rPr>
              <a:t> uuring </a:t>
            </a:r>
            <a:r>
              <a:rPr lang="et-EE" sz="900" dirty="0">
                <a:solidFill>
                  <a:schemeClr val="tx2">
                    <a:lumMod val="60000"/>
                    <a:lumOff val="40000"/>
                  </a:schemeClr>
                </a:solidFill>
                <a:latin typeface="Calibri" panose="020F0502020204030204" pitchFamily="34" charset="0"/>
                <a:cs typeface="Times New Roman" panose="02020603050405020304" pitchFamily="18" charset="0"/>
              </a:rPr>
              <a:t>https://oska.kutsekoda.ee/uuring/tooelu-uldoskuste-klassifikatsioon-ja-tulevikuvajadus/</a:t>
            </a:r>
          </a:p>
          <a:p>
            <a:pPr>
              <a:lnSpc>
                <a:spcPct val="110000"/>
              </a:lnSpc>
            </a:pPr>
            <a:r>
              <a:rPr lang="et-EE" sz="1200" dirty="0">
                <a:solidFill>
                  <a:schemeClr val="tx2"/>
                </a:solidFill>
                <a:latin typeface="Calibri" panose="020F0502020204030204" pitchFamily="34" charset="0"/>
                <a:cs typeface="Times New Roman" panose="02020603050405020304" pitchFamily="18" charset="0"/>
              </a:rPr>
              <a:t>Tööturu näidikulehed </a:t>
            </a:r>
            <a:r>
              <a:rPr lang="et-EE" sz="900" dirty="0">
                <a:solidFill>
                  <a:schemeClr val="tx2">
                    <a:lumMod val="60000"/>
                    <a:lumOff val="40000"/>
                  </a:schemeClr>
                </a:solidFill>
                <a:latin typeface="Calibri" panose="020F0502020204030204" pitchFamily="34" charset="0"/>
                <a:cs typeface="Times New Roman" panose="02020603050405020304" pitchFamily="18" charset="0"/>
              </a:rPr>
              <a:t>https://oska.kutsekoda.ee/naidikulehed/</a:t>
            </a:r>
            <a:endParaRPr lang="et-EE" sz="1200" b="1" dirty="0">
              <a:solidFill>
                <a:schemeClr val="tx2"/>
              </a:solidFill>
              <a:latin typeface="+mn-lt"/>
            </a:endParaRPr>
          </a:p>
          <a:p>
            <a:pPr marL="0" indent="0">
              <a:buNone/>
            </a:pPr>
            <a:endParaRPr lang="et-EE" sz="1200" dirty="0">
              <a:solidFill>
                <a:schemeClr val="tx2"/>
              </a:solidFill>
              <a:latin typeface="+mn-lt"/>
            </a:endParaRPr>
          </a:p>
          <a:p>
            <a:endParaRPr lang="et-EE" dirty="0">
              <a:solidFill>
                <a:schemeClr val="tx2"/>
              </a:solidFill>
            </a:endParaRPr>
          </a:p>
        </p:txBody>
      </p:sp>
      <p:sp>
        <p:nvSpPr>
          <p:cNvPr id="7" name="TextBox 6">
            <a:extLst>
              <a:ext uri="{FF2B5EF4-FFF2-40B4-BE49-F238E27FC236}">
                <a16:creationId xmlns:a16="http://schemas.microsoft.com/office/drawing/2014/main" id="{E32ED6C1-8997-EF6B-2971-444124E40528}"/>
              </a:ext>
            </a:extLst>
          </p:cNvPr>
          <p:cNvSpPr txBox="1"/>
          <p:nvPr/>
        </p:nvSpPr>
        <p:spPr>
          <a:xfrm>
            <a:off x="3406811" y="240361"/>
            <a:ext cx="2203683" cy="499367"/>
          </a:xfrm>
          <a:prstGeom prst="rect">
            <a:avLst/>
          </a:prstGeom>
          <a:noFill/>
        </p:spPr>
        <p:txBody>
          <a:bodyPr wrap="square">
            <a:spAutoFit/>
          </a:bodyPr>
          <a:lstStyle/>
          <a:p>
            <a:pPr marL="0" indent="0" algn="r">
              <a:lnSpc>
                <a:spcPct val="110000"/>
              </a:lnSpc>
              <a:spcAft>
                <a:spcPts val="600"/>
              </a:spcAft>
              <a:buNone/>
            </a:pPr>
            <a:r>
              <a:rPr lang="et-EE" sz="1000" dirty="0">
                <a:latin typeface="Calibri" panose="020F0502020204030204" pitchFamily="34" charset="0"/>
                <a:cs typeface="Times New Roman" panose="02020603050405020304" pitchFamily="18" charset="0"/>
              </a:rPr>
              <a:t>oska.kutsekoda.ee</a:t>
            </a:r>
          </a:p>
          <a:p>
            <a:pPr marL="0" indent="0" algn="r">
              <a:lnSpc>
                <a:spcPct val="110000"/>
              </a:lnSpc>
              <a:spcAft>
                <a:spcPts val="600"/>
              </a:spcAft>
              <a:buNone/>
            </a:pPr>
            <a:r>
              <a:rPr lang="et-EE" sz="1000" dirty="0">
                <a:latin typeface="Calibri" panose="020F0502020204030204" pitchFamily="34" charset="0"/>
                <a:cs typeface="Times New Roman" panose="02020603050405020304" pitchFamily="18" charset="0"/>
              </a:rPr>
              <a:t>yngve.rosenblad@kutsekoda.ee</a:t>
            </a:r>
          </a:p>
        </p:txBody>
      </p:sp>
      <p:pic>
        <p:nvPicPr>
          <p:cNvPr id="9" name="Picture 8">
            <a:extLst>
              <a:ext uri="{FF2B5EF4-FFF2-40B4-BE49-F238E27FC236}">
                <a16:creationId xmlns:a16="http://schemas.microsoft.com/office/drawing/2014/main" id="{9DBF42EA-8F00-DAEC-C018-3B160E446570}"/>
              </a:ext>
            </a:extLst>
          </p:cNvPr>
          <p:cNvPicPr>
            <a:picLocks noChangeAspect="1"/>
          </p:cNvPicPr>
          <p:nvPr/>
        </p:nvPicPr>
        <p:blipFill>
          <a:blip r:embed="rId4"/>
          <a:stretch>
            <a:fillRect/>
          </a:stretch>
        </p:blipFill>
        <p:spPr>
          <a:xfrm>
            <a:off x="3526723" y="986522"/>
            <a:ext cx="1963860" cy="1987521"/>
          </a:xfrm>
          <a:prstGeom prst="rect">
            <a:avLst/>
          </a:prstGeom>
        </p:spPr>
      </p:pic>
    </p:spTree>
    <p:extLst>
      <p:ext uri="{BB962C8B-B14F-4D97-AF65-F5344CB8AC3E}">
        <p14:creationId xmlns:p14="http://schemas.microsoft.com/office/powerpoint/2010/main" val="3155052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A420D3-0FE5-2BBA-8272-391ABDBA3F88}"/>
              </a:ext>
            </a:extLst>
          </p:cNvPr>
          <p:cNvPicPr>
            <a:picLocks noChangeAspect="1"/>
          </p:cNvPicPr>
          <p:nvPr/>
        </p:nvPicPr>
        <p:blipFill>
          <a:blip r:embed="rId2"/>
          <a:stretch>
            <a:fillRect/>
          </a:stretch>
        </p:blipFill>
        <p:spPr>
          <a:xfrm>
            <a:off x="31312" y="0"/>
            <a:ext cx="5696825" cy="3240088"/>
          </a:xfrm>
          <a:prstGeom prst="rect">
            <a:avLst/>
          </a:prstGeom>
        </p:spPr>
      </p:pic>
      <p:sp>
        <p:nvSpPr>
          <p:cNvPr id="6" name="Rectangle: Rounded Corners 5">
            <a:extLst>
              <a:ext uri="{FF2B5EF4-FFF2-40B4-BE49-F238E27FC236}">
                <a16:creationId xmlns:a16="http://schemas.microsoft.com/office/drawing/2014/main" id="{2D1C1572-5D76-B33B-75AB-CE35FE47B233}"/>
              </a:ext>
            </a:extLst>
          </p:cNvPr>
          <p:cNvSpPr/>
          <p:nvPr/>
        </p:nvSpPr>
        <p:spPr>
          <a:xfrm>
            <a:off x="246027" y="615067"/>
            <a:ext cx="2491943" cy="5084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0E58161-E7DC-2522-701F-978C0B101E3D}"/>
              </a:ext>
            </a:extLst>
          </p:cNvPr>
          <p:cNvSpPr/>
          <p:nvPr/>
        </p:nvSpPr>
        <p:spPr>
          <a:xfrm>
            <a:off x="2817008" y="947204"/>
            <a:ext cx="1216704" cy="17631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34D22D9-2C8D-2EEB-A7A6-55468D5B6401}"/>
              </a:ext>
            </a:extLst>
          </p:cNvPr>
          <p:cNvSpPr/>
          <p:nvPr/>
        </p:nvSpPr>
        <p:spPr>
          <a:xfrm>
            <a:off x="2817008" y="1940247"/>
            <a:ext cx="1216704" cy="30269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10BA7E5C-781E-9D29-E3B7-AC937B762915}"/>
              </a:ext>
            </a:extLst>
          </p:cNvPr>
          <p:cNvSpPr/>
          <p:nvPr/>
        </p:nvSpPr>
        <p:spPr>
          <a:xfrm>
            <a:off x="2817008" y="2649624"/>
            <a:ext cx="1216704" cy="30269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534A805-4731-0D02-3F3C-1F9E39EB445E}"/>
              </a:ext>
            </a:extLst>
          </p:cNvPr>
          <p:cNvSpPr/>
          <p:nvPr/>
        </p:nvSpPr>
        <p:spPr>
          <a:xfrm>
            <a:off x="4153754" y="1638283"/>
            <a:ext cx="1216704" cy="16181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B05986AA-6718-2680-8533-9A580D21431E}"/>
              </a:ext>
            </a:extLst>
          </p:cNvPr>
          <p:cNvSpPr/>
          <p:nvPr/>
        </p:nvSpPr>
        <p:spPr>
          <a:xfrm>
            <a:off x="4153754" y="2639159"/>
            <a:ext cx="1216704" cy="13274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50A9999-8FD5-AFE9-463F-E0C3F2768C6B}"/>
              </a:ext>
            </a:extLst>
          </p:cNvPr>
          <p:cNvSpPr txBox="1"/>
          <p:nvPr/>
        </p:nvSpPr>
        <p:spPr>
          <a:xfrm>
            <a:off x="107359" y="59810"/>
            <a:ext cx="5652091" cy="276999"/>
          </a:xfrm>
          <a:prstGeom prst="rect">
            <a:avLst/>
          </a:prstGeom>
          <a:solidFill>
            <a:schemeClr val="bg1"/>
          </a:solidFill>
        </p:spPr>
        <p:txBody>
          <a:bodyPr wrap="square" rtlCol="0">
            <a:spAutoFit/>
          </a:bodyPr>
          <a:lstStyle/>
          <a:p>
            <a:r>
              <a:rPr lang="et-EE" sz="1200" dirty="0">
                <a:solidFill>
                  <a:schemeClr val="tx2"/>
                </a:solidFill>
              </a:rPr>
              <a:t>Koolitusvajadust tekitavad nii uued töökohad, töötajate pensionile jäämine kui </a:t>
            </a:r>
            <a:r>
              <a:rPr lang="et-EE" sz="1200" dirty="0" err="1">
                <a:solidFill>
                  <a:schemeClr val="tx2"/>
                </a:solidFill>
              </a:rPr>
              <a:t>voolavus</a:t>
            </a:r>
            <a:endParaRPr lang="et-EE" sz="1200" dirty="0">
              <a:solidFill>
                <a:schemeClr val="tx2"/>
              </a:solidFill>
            </a:endParaRPr>
          </a:p>
        </p:txBody>
      </p:sp>
    </p:spTree>
    <p:extLst>
      <p:ext uri="{BB962C8B-B14F-4D97-AF65-F5344CB8AC3E}">
        <p14:creationId xmlns:p14="http://schemas.microsoft.com/office/powerpoint/2010/main" val="4064877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77A0F1D-B78C-86BA-2D7B-CF31A2EEDE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15" y="2059864"/>
            <a:ext cx="1380277" cy="10353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F5124E4-BC34-4A1B-28DE-4BDBB33C0E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002" y="1300266"/>
            <a:ext cx="1028105" cy="1028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ábrica de la industria 4.0: dos ingenieros utilizan la tableta digital con el software de realidad aumentada para conectarse con la maquinaria de alta tecnología, el brazo del robot y visualizar el mantenimiento y el diagnóstico de los equipos - digitalization fotografías e imágenes de stock">
            <a:extLst>
              <a:ext uri="{FF2B5EF4-FFF2-40B4-BE49-F238E27FC236}">
                <a16:creationId xmlns:a16="http://schemas.microsoft.com/office/drawing/2014/main" id="{190E4E9C-48B9-683E-439C-D5BFD78948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209" t="8604" r="4039"/>
          <a:stretch/>
        </p:blipFill>
        <p:spPr bwMode="auto">
          <a:xfrm>
            <a:off x="3722331" y="133755"/>
            <a:ext cx="1931509" cy="11706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stock photo of bay area, california, forest Stock Photo">
            <a:extLst>
              <a:ext uri="{FF2B5EF4-FFF2-40B4-BE49-F238E27FC236}">
                <a16:creationId xmlns:a16="http://schemas.microsoft.com/office/drawing/2014/main" id="{49B644F3-392F-5F7A-5112-8DC7278824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13" y="133755"/>
            <a:ext cx="1222465" cy="1833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Man Standing Beside Woman on Swing Stock Photo">
            <a:extLst>
              <a:ext uri="{FF2B5EF4-FFF2-40B4-BE49-F238E27FC236}">
                <a16:creationId xmlns:a16="http://schemas.microsoft.com/office/drawing/2014/main" id="{DE84C467-9A43-ECAB-66FA-8B53DB556E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2331" y="1849239"/>
            <a:ext cx="1931509" cy="127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Free Photo of Family Having Fun With Soccer Ball Stock Photo">
            <a:extLst>
              <a:ext uri="{FF2B5EF4-FFF2-40B4-BE49-F238E27FC236}">
                <a16:creationId xmlns:a16="http://schemas.microsoft.com/office/drawing/2014/main" id="{E045CEC6-CD6D-D4D7-37C7-39179A1BB8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13" y="2027167"/>
            <a:ext cx="1652750" cy="11007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Logistics import export background and transport industry of Container truck and Cargo ship with working crane bridge in seaport at sunset sky stock photo">
            <a:extLst>
              <a:ext uri="{FF2B5EF4-FFF2-40B4-BE49-F238E27FC236}">
                <a16:creationId xmlns:a16="http://schemas.microsoft.com/office/drawing/2014/main" id="{230CEDFA-E67F-C327-4A3C-CCDE5944100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3495" y="129628"/>
            <a:ext cx="2082920" cy="117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15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2DFE-C732-4E12-BB58-ECB36D3F58A4}"/>
              </a:ext>
            </a:extLst>
          </p:cNvPr>
          <p:cNvSpPr>
            <a:spLocks noGrp="1"/>
          </p:cNvSpPr>
          <p:nvPr>
            <p:ph type="title"/>
          </p:nvPr>
        </p:nvSpPr>
        <p:spPr>
          <a:xfrm>
            <a:off x="216040" y="127905"/>
            <a:ext cx="4240566" cy="359956"/>
          </a:xfrm>
        </p:spPr>
        <p:txBody>
          <a:bodyPr>
            <a:normAutofit fontScale="90000"/>
          </a:bodyPr>
          <a:lstStyle/>
          <a:p>
            <a:pPr>
              <a:lnSpc>
                <a:spcPct val="100000"/>
              </a:lnSpc>
              <a:spcBef>
                <a:spcPts val="600"/>
              </a:spcBef>
              <a:spcAft>
                <a:spcPts val="600"/>
              </a:spcAft>
            </a:pPr>
            <a:r>
              <a:rPr lang="et-EE" sz="1800" b="1" dirty="0">
                <a:solidFill>
                  <a:schemeClr val="accent5"/>
                </a:solidFill>
                <a:latin typeface="+mn-lt"/>
              </a:rPr>
              <a:t>ROHEPÖÖRE</a:t>
            </a:r>
            <a:br>
              <a:rPr lang="et-EE" sz="1800" b="1" dirty="0">
                <a:solidFill>
                  <a:schemeClr val="accent5"/>
                </a:solidFill>
                <a:latin typeface="+mn-lt"/>
              </a:rPr>
            </a:br>
            <a:br>
              <a:rPr lang="et-EE" sz="1800" dirty="0">
                <a:latin typeface="+mn-lt"/>
              </a:rPr>
            </a:br>
            <a:endParaRPr lang="et-EE" sz="1701" b="1" dirty="0">
              <a:solidFill>
                <a:srgbClr val="92D050"/>
              </a:solidFill>
              <a:latin typeface="Calibri Body"/>
            </a:endParaRPr>
          </a:p>
        </p:txBody>
      </p:sp>
      <p:sp>
        <p:nvSpPr>
          <p:cNvPr id="3" name="Content Placeholder 2">
            <a:extLst>
              <a:ext uri="{FF2B5EF4-FFF2-40B4-BE49-F238E27FC236}">
                <a16:creationId xmlns:a16="http://schemas.microsoft.com/office/drawing/2014/main" id="{AFBEC974-4945-48F6-A392-CD74C5373436}"/>
              </a:ext>
            </a:extLst>
          </p:cNvPr>
          <p:cNvSpPr>
            <a:spLocks noGrp="1"/>
          </p:cNvSpPr>
          <p:nvPr>
            <p:ph idx="1"/>
          </p:nvPr>
        </p:nvSpPr>
        <p:spPr>
          <a:xfrm>
            <a:off x="216040" y="1605343"/>
            <a:ext cx="3979147" cy="1529753"/>
          </a:xfrm>
        </p:spPr>
        <p:txBody>
          <a:bodyPr>
            <a:noAutofit/>
          </a:bodyPr>
          <a:lstStyle/>
          <a:p>
            <a:pPr marL="0" indent="0">
              <a:lnSpc>
                <a:spcPct val="100000"/>
              </a:lnSpc>
              <a:spcAft>
                <a:spcPts val="600"/>
              </a:spcAft>
              <a:buNone/>
            </a:pPr>
            <a:r>
              <a:rPr lang="et-EE" sz="1000" dirty="0">
                <a:solidFill>
                  <a:schemeClr val="accent5"/>
                </a:solidFill>
                <a:latin typeface="Calibri Body"/>
              </a:rPr>
              <a:t>Rohepöördest enim mõjutatud valdkonnad:</a:t>
            </a:r>
          </a:p>
          <a:p>
            <a:pPr>
              <a:lnSpc>
                <a:spcPct val="100000"/>
              </a:lnSpc>
            </a:pPr>
            <a:r>
              <a:rPr lang="et-EE" sz="1000" dirty="0">
                <a:latin typeface="Calibri Body"/>
              </a:rPr>
              <a:t>Energeetika</a:t>
            </a:r>
          </a:p>
          <a:p>
            <a:pPr>
              <a:lnSpc>
                <a:spcPct val="100000"/>
              </a:lnSpc>
            </a:pPr>
            <a:r>
              <a:rPr lang="et-EE" sz="1000" dirty="0">
                <a:latin typeface="Calibri Body"/>
              </a:rPr>
              <a:t>Transport ja logistika</a:t>
            </a:r>
          </a:p>
          <a:p>
            <a:pPr>
              <a:lnSpc>
                <a:spcPct val="100000"/>
              </a:lnSpc>
            </a:pPr>
            <a:r>
              <a:rPr lang="et-EE" sz="1000" dirty="0">
                <a:latin typeface="Calibri Body"/>
              </a:rPr>
              <a:t>Tööstus: keemiatööstus, puidu- ja paberitööstus; tekstiili- ja rõivatööstus, toiduainetööstus</a:t>
            </a:r>
          </a:p>
          <a:p>
            <a:pPr>
              <a:lnSpc>
                <a:spcPct val="100000"/>
              </a:lnSpc>
            </a:pPr>
            <a:r>
              <a:rPr lang="et-EE" sz="1000" dirty="0">
                <a:latin typeface="Calibri Body"/>
              </a:rPr>
              <a:t>Põllumajandus</a:t>
            </a:r>
          </a:p>
          <a:p>
            <a:pPr>
              <a:lnSpc>
                <a:spcPct val="100000"/>
              </a:lnSpc>
            </a:pPr>
            <a:r>
              <a:rPr lang="et-EE" sz="1000" dirty="0">
                <a:latin typeface="Calibri Body"/>
              </a:rPr>
              <a:t>Metsandus</a:t>
            </a:r>
          </a:p>
          <a:p>
            <a:pPr>
              <a:lnSpc>
                <a:spcPct val="100000"/>
              </a:lnSpc>
            </a:pPr>
            <a:r>
              <a:rPr lang="et-EE" sz="1000" dirty="0">
                <a:latin typeface="Calibri Body"/>
              </a:rPr>
              <a:t>Ehitus</a:t>
            </a:r>
          </a:p>
          <a:p>
            <a:pPr>
              <a:lnSpc>
                <a:spcPct val="100000"/>
              </a:lnSpc>
            </a:pPr>
            <a:r>
              <a:rPr lang="et-EE" sz="1000" dirty="0">
                <a:latin typeface="Calibri Body"/>
              </a:rPr>
              <a:t>Jäätmemajandus</a:t>
            </a:r>
          </a:p>
          <a:p>
            <a:pPr>
              <a:lnSpc>
                <a:spcPct val="100000"/>
              </a:lnSpc>
              <a:spcAft>
                <a:spcPts val="600"/>
              </a:spcAft>
              <a:buFont typeface="Wingdings" panose="05000000000000000000" pitchFamily="2" charset="2"/>
              <a:buChar char="Ø"/>
            </a:pPr>
            <a:endParaRPr lang="et-EE" sz="1000" dirty="0">
              <a:latin typeface="Calibri Body"/>
            </a:endParaRPr>
          </a:p>
        </p:txBody>
      </p:sp>
      <p:pic>
        <p:nvPicPr>
          <p:cNvPr id="6" name="Picture 5">
            <a:extLst>
              <a:ext uri="{FF2B5EF4-FFF2-40B4-BE49-F238E27FC236}">
                <a16:creationId xmlns:a16="http://schemas.microsoft.com/office/drawing/2014/main" id="{04E4A286-548F-4472-BDC8-2585C8A5EF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5843" y="-12286"/>
            <a:ext cx="1315531" cy="3252176"/>
          </a:xfrm>
          <a:prstGeom prst="rect">
            <a:avLst/>
          </a:prstGeom>
        </p:spPr>
      </p:pic>
      <p:sp>
        <p:nvSpPr>
          <p:cNvPr id="7" name="TextBox 6">
            <a:extLst>
              <a:ext uri="{FF2B5EF4-FFF2-40B4-BE49-F238E27FC236}">
                <a16:creationId xmlns:a16="http://schemas.microsoft.com/office/drawing/2014/main" id="{BDF9228F-D0D7-4A35-98D3-2D681FE2FFF3}"/>
              </a:ext>
            </a:extLst>
          </p:cNvPr>
          <p:cNvSpPr txBox="1"/>
          <p:nvPr/>
        </p:nvSpPr>
        <p:spPr>
          <a:xfrm>
            <a:off x="4648119" y="3042763"/>
            <a:ext cx="1110978" cy="184666"/>
          </a:xfrm>
          <a:prstGeom prst="rect">
            <a:avLst/>
          </a:prstGeom>
          <a:noFill/>
        </p:spPr>
        <p:txBody>
          <a:bodyPr wrap="square" rtlCol="0">
            <a:spAutoFit/>
          </a:bodyPr>
          <a:lstStyle/>
          <a:p>
            <a:r>
              <a:rPr lang="et-EE" sz="600" i="1" dirty="0">
                <a:solidFill>
                  <a:schemeClr val="accent1">
                    <a:lumMod val="50000"/>
                  </a:schemeClr>
                </a:solidFill>
              </a:rPr>
              <a:t>Foto: elearningindustry.com</a:t>
            </a:r>
          </a:p>
        </p:txBody>
      </p:sp>
      <p:sp>
        <p:nvSpPr>
          <p:cNvPr id="4" name="Content Placeholder 2">
            <a:extLst>
              <a:ext uri="{FF2B5EF4-FFF2-40B4-BE49-F238E27FC236}">
                <a16:creationId xmlns:a16="http://schemas.microsoft.com/office/drawing/2014/main" id="{C72AEAC6-4EBB-A732-1CF2-19CFD9D2C156}"/>
              </a:ext>
            </a:extLst>
          </p:cNvPr>
          <p:cNvSpPr txBox="1">
            <a:spLocks/>
          </p:cNvSpPr>
          <p:nvPr/>
        </p:nvSpPr>
        <p:spPr>
          <a:xfrm>
            <a:off x="216040" y="457458"/>
            <a:ext cx="4239645" cy="884252"/>
          </a:xfrm>
          <a:prstGeom prst="rect">
            <a:avLst/>
          </a:prstGeom>
        </p:spPr>
        <p:txBody>
          <a:bodyPr vert="horz" lIns="0" tIns="0" rIns="0" bIns="0" rtlCol="0">
            <a:noAutofit/>
          </a:bodyPr>
          <a:lstStyle>
            <a:lvl1pPr marL="107991" indent="-107991" algn="l" defTabSz="431963" rtl="0" eaLnBrk="1" latinLnBrk="0" hangingPunct="1">
              <a:lnSpc>
                <a:spcPct val="120000"/>
              </a:lnSpc>
              <a:spcBef>
                <a:spcPts val="0"/>
              </a:spcBef>
              <a:buFont typeface="Arial" panose="020B0604020202020204" pitchFamily="34" charset="0"/>
              <a:buChar char="•"/>
              <a:defRPr sz="1050" kern="1200">
                <a:solidFill>
                  <a:schemeClr val="tx2"/>
                </a:solidFill>
                <a:latin typeface="Gotham Rounded Medium" pitchFamily="50" charset="0"/>
                <a:ea typeface="+mn-ea"/>
                <a:cs typeface="+mn-cs"/>
              </a:defRPr>
            </a:lvl1pPr>
            <a:lvl2pPr marL="323972" indent="-107991" algn="l" defTabSz="431963" rtl="0" eaLnBrk="1" latinLnBrk="0" hangingPunct="1">
              <a:lnSpc>
                <a:spcPct val="120000"/>
              </a:lnSpc>
              <a:spcBef>
                <a:spcPts val="0"/>
              </a:spcBef>
              <a:buFont typeface="Arial" panose="020B0604020202020204" pitchFamily="34" charset="0"/>
              <a:buChar char="•"/>
              <a:defRPr sz="1000" kern="1200">
                <a:solidFill>
                  <a:schemeClr val="tx2"/>
                </a:solidFill>
                <a:latin typeface="Gotham Rounded Medium" pitchFamily="50" charset="0"/>
                <a:ea typeface="+mn-ea"/>
                <a:cs typeface="+mn-cs"/>
              </a:defRPr>
            </a:lvl2pPr>
            <a:lvl3pPr marL="539953" indent="-107991" algn="l" defTabSz="431963" rtl="0" eaLnBrk="1" latinLnBrk="0" hangingPunct="1">
              <a:lnSpc>
                <a:spcPct val="120000"/>
              </a:lnSpc>
              <a:spcBef>
                <a:spcPts val="236"/>
              </a:spcBef>
              <a:buFont typeface="Arial" panose="020B0604020202020204" pitchFamily="34" charset="0"/>
              <a:buChar char="•"/>
              <a:defRPr sz="700" kern="1200">
                <a:solidFill>
                  <a:schemeClr val="tx2"/>
                </a:solidFill>
                <a:latin typeface="Gotham Rounded Medium" pitchFamily="50" charset="0"/>
                <a:ea typeface="+mn-ea"/>
                <a:cs typeface="+mn-cs"/>
              </a:defRPr>
            </a:lvl3pPr>
            <a:lvl4pPr marL="755934" indent="-107991" algn="l" defTabSz="431963" rtl="0" eaLnBrk="1" latinLnBrk="0" hangingPunct="1">
              <a:lnSpc>
                <a:spcPct val="120000"/>
              </a:lnSpc>
              <a:spcBef>
                <a:spcPts val="236"/>
              </a:spcBef>
              <a:buFont typeface="Arial" panose="020B0604020202020204" pitchFamily="34" charset="0"/>
              <a:buChar char="•"/>
              <a:defRPr sz="600" kern="1200">
                <a:solidFill>
                  <a:schemeClr val="tx2"/>
                </a:solidFill>
                <a:latin typeface="Gotham Rounded Medium" pitchFamily="50" charset="0"/>
                <a:ea typeface="+mn-ea"/>
                <a:cs typeface="+mn-cs"/>
              </a:defRPr>
            </a:lvl4pPr>
            <a:lvl5pPr marL="971916" indent="-107991" algn="l" defTabSz="431963" rtl="0" eaLnBrk="1" latinLnBrk="0" hangingPunct="1">
              <a:lnSpc>
                <a:spcPct val="120000"/>
              </a:lnSpc>
              <a:spcBef>
                <a:spcPts val="236"/>
              </a:spcBef>
              <a:buFont typeface="Arial" panose="020B0604020202020204" pitchFamily="34" charset="0"/>
              <a:buChar char="•"/>
              <a:defRPr sz="600" kern="1200">
                <a:solidFill>
                  <a:schemeClr val="tx2"/>
                </a:solidFill>
                <a:latin typeface="Gotham Rounded Medium" pitchFamily="50" charset="0"/>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a:lstStyle>
          <a:p>
            <a:pPr>
              <a:lnSpc>
                <a:spcPct val="100000"/>
              </a:lnSpc>
              <a:spcAft>
                <a:spcPts val="600"/>
              </a:spcAft>
            </a:pPr>
            <a:r>
              <a:rPr lang="et-EE" sz="1000" b="1" dirty="0">
                <a:latin typeface="+mn-lt"/>
              </a:rPr>
              <a:t>Kliimaneutraalsus, ringmajandus, bioloogilise mitmekesisuse säilitamine</a:t>
            </a:r>
          </a:p>
          <a:p>
            <a:pPr>
              <a:lnSpc>
                <a:spcPct val="100000"/>
              </a:lnSpc>
              <a:spcAft>
                <a:spcPts val="600"/>
              </a:spcAft>
            </a:pPr>
            <a:r>
              <a:rPr lang="et-EE" sz="1000" b="1" dirty="0">
                <a:latin typeface="+mn-lt"/>
              </a:rPr>
              <a:t>Rohe- ja digipööre </a:t>
            </a:r>
            <a:r>
              <a:rPr lang="et-EE" sz="1000" dirty="0">
                <a:latin typeface="+mn-lt"/>
              </a:rPr>
              <a:t>on vältimatult </a:t>
            </a:r>
            <a:r>
              <a:rPr lang="et-EE" sz="1000" b="1" dirty="0">
                <a:solidFill>
                  <a:srgbClr val="FFC000"/>
                </a:solidFill>
                <a:latin typeface="+mn-lt"/>
              </a:rPr>
              <a:t>omavahel seotud </a:t>
            </a:r>
            <a:r>
              <a:rPr lang="et-EE" sz="1000" dirty="0">
                <a:latin typeface="+mn-lt"/>
              </a:rPr>
              <a:t>(parem ülevaade ressursside kasutamisest, tootmise ja tarbimise optimeerimine, parim võimalik tehnoloogia jne). </a:t>
            </a:r>
          </a:p>
          <a:p>
            <a:pPr>
              <a:lnSpc>
                <a:spcPct val="100000"/>
              </a:lnSpc>
              <a:spcAft>
                <a:spcPts val="600"/>
              </a:spcAft>
            </a:pPr>
            <a:r>
              <a:rPr lang="et-EE" sz="1000" dirty="0">
                <a:latin typeface="+mn-lt"/>
              </a:rPr>
              <a:t>Efektiivsus, säästlikkus, kliima- ja keskkonnasõbralikud tehnoloogiad</a:t>
            </a:r>
          </a:p>
        </p:txBody>
      </p:sp>
    </p:spTree>
    <p:extLst>
      <p:ext uri="{BB962C8B-B14F-4D97-AF65-F5344CB8AC3E}">
        <p14:creationId xmlns:p14="http://schemas.microsoft.com/office/powerpoint/2010/main" val="1736622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BA0FC-00C2-41FE-82C8-9B6BDEE0E5B6}"/>
              </a:ext>
            </a:extLst>
          </p:cNvPr>
          <p:cNvSpPr>
            <a:spLocks noGrp="1"/>
          </p:cNvSpPr>
          <p:nvPr>
            <p:ph type="title"/>
          </p:nvPr>
        </p:nvSpPr>
        <p:spPr>
          <a:xfrm>
            <a:off x="359759" y="211394"/>
            <a:ext cx="5039383" cy="359912"/>
          </a:xfrm>
        </p:spPr>
        <p:txBody>
          <a:bodyPr/>
          <a:lstStyle/>
          <a:p>
            <a:pPr defTabSz="431963"/>
            <a:r>
              <a:rPr lang="et-EE" sz="1512" b="1" dirty="0">
                <a:latin typeface="Calibri" panose="020F0502020204030204" pitchFamily="34" charset="0"/>
                <a:cs typeface="Calibri" panose="020F0502020204030204" pitchFamily="34" charset="0"/>
              </a:rPr>
              <a:t>Rahvastikuprognoos: nooremaid tööealisi jääb vähemaks</a:t>
            </a:r>
            <a:endParaRPr lang="en-GB" sz="1512" b="1"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98EF8CAA-D16A-482C-9DE2-E60B58585D0A}"/>
              </a:ext>
            </a:extLst>
          </p:cNvPr>
          <p:cNvSpPr/>
          <p:nvPr/>
        </p:nvSpPr>
        <p:spPr>
          <a:xfrm>
            <a:off x="135568" y="3028693"/>
            <a:ext cx="2711794" cy="194027"/>
          </a:xfrm>
          <a:prstGeom prst="rect">
            <a:avLst/>
          </a:prstGeom>
        </p:spPr>
        <p:txBody>
          <a:bodyPr wrap="square">
            <a:spAutoFit/>
          </a:bodyPr>
          <a:lstStyle/>
          <a:p>
            <a:pPr defTabSz="431912">
              <a:defRPr/>
            </a:pPr>
            <a:r>
              <a:rPr lang="et-EE" sz="661" i="1" dirty="0">
                <a:solidFill>
                  <a:srgbClr val="0071CE"/>
                </a:solidFill>
                <a:latin typeface="Calibri" panose="020F0502020204030204"/>
              </a:rPr>
              <a:t>Allikas: Statistikaameti rahvastikuprognoos 2019, stsenaarium 1</a:t>
            </a:r>
            <a:endParaRPr lang="en-GB" sz="661" i="1" dirty="0">
              <a:solidFill>
                <a:srgbClr val="0071CE"/>
              </a:solidFill>
              <a:latin typeface="Calibri" panose="020F0502020204030204"/>
            </a:endParaRPr>
          </a:p>
        </p:txBody>
      </p:sp>
      <p:graphicFrame>
        <p:nvGraphicFramePr>
          <p:cNvPr id="2" name="Chart 1">
            <a:extLst>
              <a:ext uri="{FF2B5EF4-FFF2-40B4-BE49-F238E27FC236}">
                <a16:creationId xmlns:a16="http://schemas.microsoft.com/office/drawing/2014/main" id="{1F8FBACD-31E9-44E1-BD02-1AEC3C0FD4BD}"/>
              </a:ext>
            </a:extLst>
          </p:cNvPr>
          <p:cNvGraphicFramePr>
            <a:graphicFrameLocks/>
          </p:cNvGraphicFramePr>
          <p:nvPr/>
        </p:nvGraphicFramePr>
        <p:xfrm>
          <a:off x="210036" y="571306"/>
          <a:ext cx="5274652" cy="260278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2E532FB5-DB98-8410-D28C-9F44EF9C08F9}"/>
              </a:ext>
            </a:extLst>
          </p:cNvPr>
          <p:cNvSpPr/>
          <p:nvPr/>
        </p:nvSpPr>
        <p:spPr>
          <a:xfrm>
            <a:off x="2532184" y="791055"/>
            <a:ext cx="1863969" cy="828989"/>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558621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9261-D46B-AF64-5DA0-2EFEF8C52D49}"/>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AEC8CB72-48B6-8CD8-800F-DB49AFBAB5DC}"/>
              </a:ext>
            </a:extLst>
          </p:cNvPr>
          <p:cNvSpPr>
            <a:spLocks noGrp="1"/>
          </p:cNvSpPr>
          <p:nvPr>
            <p:ph idx="1"/>
          </p:nvPr>
        </p:nvSpPr>
        <p:spPr/>
        <p:txBody>
          <a:bodyPr/>
          <a:lstStyle/>
          <a:p>
            <a:endParaRPr lang="et-EE"/>
          </a:p>
        </p:txBody>
      </p:sp>
      <p:pic>
        <p:nvPicPr>
          <p:cNvPr id="5" name="Picture 4">
            <a:extLst>
              <a:ext uri="{FF2B5EF4-FFF2-40B4-BE49-F238E27FC236}">
                <a16:creationId xmlns:a16="http://schemas.microsoft.com/office/drawing/2014/main" id="{64524608-E759-A931-EC5D-D81E50F5B123}"/>
              </a:ext>
            </a:extLst>
          </p:cNvPr>
          <p:cNvPicPr>
            <a:picLocks noChangeAspect="1"/>
          </p:cNvPicPr>
          <p:nvPr/>
        </p:nvPicPr>
        <p:blipFill>
          <a:blip r:embed="rId2"/>
          <a:stretch>
            <a:fillRect/>
          </a:stretch>
        </p:blipFill>
        <p:spPr>
          <a:xfrm>
            <a:off x="94401" y="208951"/>
            <a:ext cx="5570647" cy="2905863"/>
          </a:xfrm>
          <a:prstGeom prst="rect">
            <a:avLst/>
          </a:prstGeom>
        </p:spPr>
      </p:pic>
    </p:spTree>
    <p:extLst>
      <p:ext uri="{BB962C8B-B14F-4D97-AF65-F5344CB8AC3E}">
        <p14:creationId xmlns:p14="http://schemas.microsoft.com/office/powerpoint/2010/main" val="363877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9D90-4034-8C2F-DE68-71E53025BDBA}"/>
              </a:ext>
            </a:extLst>
          </p:cNvPr>
          <p:cNvSpPr>
            <a:spLocks noGrp="1"/>
          </p:cNvSpPr>
          <p:nvPr>
            <p:ph type="title"/>
          </p:nvPr>
        </p:nvSpPr>
        <p:spPr>
          <a:xfrm>
            <a:off x="273950" y="211919"/>
            <a:ext cx="5040000" cy="360000"/>
          </a:xfrm>
        </p:spPr>
        <p:txBody>
          <a:bodyPr/>
          <a:lstStyle/>
          <a:p>
            <a:r>
              <a:rPr lang="et-EE" sz="1900" b="1" dirty="0">
                <a:latin typeface="+mn-lt"/>
              </a:rPr>
              <a:t>Tööstus ja oskustöö: Ida-Virumaa eelis?</a:t>
            </a:r>
          </a:p>
        </p:txBody>
      </p:sp>
      <p:sp>
        <p:nvSpPr>
          <p:cNvPr id="3" name="Content Placeholder 2">
            <a:extLst>
              <a:ext uri="{FF2B5EF4-FFF2-40B4-BE49-F238E27FC236}">
                <a16:creationId xmlns:a16="http://schemas.microsoft.com/office/drawing/2014/main" id="{7AD79705-B370-4018-D3CA-9DB39000EA9E}"/>
              </a:ext>
            </a:extLst>
          </p:cNvPr>
          <p:cNvSpPr>
            <a:spLocks noGrp="1"/>
          </p:cNvSpPr>
          <p:nvPr>
            <p:ph idx="1"/>
          </p:nvPr>
        </p:nvSpPr>
        <p:spPr>
          <a:xfrm>
            <a:off x="273950" y="896386"/>
            <a:ext cx="2110154" cy="1980000"/>
          </a:xfrm>
        </p:spPr>
        <p:txBody>
          <a:bodyPr>
            <a:normAutofit fontScale="85000" lnSpcReduction="10000"/>
          </a:bodyPr>
          <a:lstStyle/>
          <a:p>
            <a:pPr marL="0" indent="0">
              <a:buNone/>
            </a:pPr>
            <a:r>
              <a:rPr lang="et-EE" sz="1200" b="0" i="0" dirty="0">
                <a:effectLst/>
                <a:latin typeface="+mn-lt"/>
              </a:rPr>
              <a:t>„Aasta-aastalt ilmneb üha selgemalt, et ideid võib turult osta kilohinnaga, kuid </a:t>
            </a:r>
            <a:r>
              <a:rPr lang="et-EE" sz="1200" b="1" i="0" dirty="0">
                <a:effectLst/>
                <a:latin typeface="+mn-lt"/>
              </a:rPr>
              <a:t>pudelikaelaks on tegijate ja oskajate puudus</a:t>
            </a:r>
            <a:r>
              <a:rPr lang="et-EE" sz="1200" b="0" i="0" dirty="0">
                <a:effectLst/>
                <a:latin typeface="+mn-lt"/>
              </a:rPr>
              <a:t>. Mida keerulisemaks muutub ühiskonnale sisseharjunud elustiili säilitamine oskuste defitsiidis, seda </a:t>
            </a:r>
            <a:r>
              <a:rPr lang="et-EE" sz="1200" b="1" i="0" dirty="0">
                <a:effectLst/>
                <a:latin typeface="+mn-lt"/>
              </a:rPr>
              <a:t>elitaarsemaks muutub oskusharidus ning seda kallimaks muutub oskustöö</a:t>
            </a:r>
            <a:r>
              <a:rPr lang="et-EE" sz="1200" b="0" i="0" dirty="0">
                <a:effectLst/>
                <a:latin typeface="+mn-lt"/>
              </a:rPr>
              <a:t>.“</a:t>
            </a:r>
          </a:p>
          <a:p>
            <a:pPr marL="0" indent="0">
              <a:buNone/>
            </a:pPr>
            <a:endParaRPr lang="et-EE" sz="1200" dirty="0">
              <a:latin typeface="+mn-lt"/>
            </a:endParaRPr>
          </a:p>
          <a:p>
            <a:pPr marL="0" indent="0">
              <a:buNone/>
            </a:pPr>
            <a:r>
              <a:rPr lang="et-EE" sz="800" dirty="0">
                <a:latin typeface="+mn-lt"/>
              </a:rPr>
              <a:t>Eveli Kuklane, Võrumaa kutsehariduskeskuse direktor „Oskuste defitsiit tõstab oskuste hinda“ ERR </a:t>
            </a:r>
            <a:r>
              <a:rPr lang="et-EE" sz="800" dirty="0" err="1">
                <a:latin typeface="+mn-lt"/>
              </a:rPr>
              <a:t>uudisteportaal</a:t>
            </a:r>
            <a:r>
              <a:rPr lang="et-EE" sz="800" dirty="0">
                <a:latin typeface="+mn-lt"/>
              </a:rPr>
              <a:t> 23.05.2023</a:t>
            </a:r>
          </a:p>
          <a:p>
            <a:pPr marL="0" indent="0">
              <a:buNone/>
            </a:pPr>
            <a:endParaRPr lang="et-EE" sz="1200" dirty="0"/>
          </a:p>
        </p:txBody>
      </p:sp>
      <p:pic>
        <p:nvPicPr>
          <p:cNvPr id="7" name="Picture 6">
            <a:extLst>
              <a:ext uri="{FF2B5EF4-FFF2-40B4-BE49-F238E27FC236}">
                <a16:creationId xmlns:a16="http://schemas.microsoft.com/office/drawing/2014/main" id="{C4ABDADF-5537-E8CE-2B8D-D4F6C9E6B477}"/>
              </a:ext>
            </a:extLst>
          </p:cNvPr>
          <p:cNvPicPr>
            <a:picLocks noChangeAspect="1"/>
          </p:cNvPicPr>
          <p:nvPr/>
        </p:nvPicPr>
        <p:blipFill>
          <a:blip r:embed="rId2"/>
          <a:stretch>
            <a:fillRect/>
          </a:stretch>
        </p:blipFill>
        <p:spPr>
          <a:xfrm>
            <a:off x="2476655" y="720000"/>
            <a:ext cx="3169844" cy="2397661"/>
          </a:xfrm>
          <a:prstGeom prst="rect">
            <a:avLst/>
          </a:prstGeom>
        </p:spPr>
      </p:pic>
    </p:spTree>
    <p:extLst>
      <p:ext uri="{BB962C8B-B14F-4D97-AF65-F5344CB8AC3E}">
        <p14:creationId xmlns:p14="http://schemas.microsoft.com/office/powerpoint/2010/main" val="184646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053-343D-370D-435F-66CC2312EA48}"/>
              </a:ext>
            </a:extLst>
          </p:cNvPr>
          <p:cNvSpPr>
            <a:spLocks noGrp="1"/>
          </p:cNvSpPr>
          <p:nvPr>
            <p:ph type="title"/>
          </p:nvPr>
        </p:nvSpPr>
        <p:spPr>
          <a:xfrm>
            <a:off x="113753" y="228297"/>
            <a:ext cx="5530151" cy="359956"/>
          </a:xfrm>
        </p:spPr>
        <p:txBody>
          <a:bodyPr>
            <a:normAutofit fontScale="90000"/>
          </a:bodyPr>
          <a:lstStyle/>
          <a:p>
            <a:pPr>
              <a:spcBef>
                <a:spcPts val="0"/>
              </a:spcBef>
            </a:pPr>
            <a:r>
              <a:rPr lang="et-EE" sz="1300" b="1" dirty="0">
                <a:latin typeface="Calibri"/>
                <a:cs typeface="Calibri"/>
              </a:rPr>
              <a:t>Kus teadmusmahukuse kasvatamine annaks kõige suurema tõuke lisandväärtusele?</a:t>
            </a:r>
            <a:br>
              <a:rPr lang="et-EE" sz="1300" b="1" dirty="0">
                <a:latin typeface="Calibri"/>
                <a:cs typeface="Calibri"/>
              </a:rPr>
            </a:br>
            <a:r>
              <a:rPr lang="et-EE" sz="1000" dirty="0">
                <a:latin typeface="Calibri"/>
                <a:cs typeface="Calibri"/>
              </a:rPr>
              <a:t>arvestades nii EL </a:t>
            </a:r>
            <a:r>
              <a:rPr lang="et-EE" sz="1000" b="1" dirty="0">
                <a:latin typeface="Calibri"/>
                <a:cs typeface="Calibri"/>
              </a:rPr>
              <a:t>innovatsiooniliidrite</a:t>
            </a:r>
            <a:r>
              <a:rPr lang="et-EE" sz="1000" dirty="0">
                <a:latin typeface="Calibri"/>
                <a:cs typeface="Calibri"/>
              </a:rPr>
              <a:t> kogemust kui </a:t>
            </a:r>
            <a:r>
              <a:rPr lang="et-EE" sz="1000" b="1" dirty="0">
                <a:latin typeface="Calibri"/>
                <a:cs typeface="Calibri"/>
              </a:rPr>
              <a:t>digi- ja rohepöörde </a:t>
            </a:r>
            <a:r>
              <a:rPr lang="et-EE" sz="1000" dirty="0">
                <a:latin typeface="Calibri"/>
                <a:cs typeface="Calibri"/>
              </a:rPr>
              <a:t>ning </a:t>
            </a:r>
            <a:r>
              <a:rPr lang="et-EE" sz="1000" b="1" dirty="0">
                <a:latin typeface="Calibri"/>
                <a:cs typeface="Calibri"/>
              </a:rPr>
              <a:t>riigi strateegilisi eesmärke</a:t>
            </a:r>
            <a:br>
              <a:rPr lang="et-EE" sz="1323" dirty="0">
                <a:latin typeface="Calibri" panose="020F0502020204030204" pitchFamily="34" charset="0"/>
                <a:ea typeface="Calibri" panose="020F0502020204030204" pitchFamily="34" charset="0"/>
                <a:cs typeface="Arial" panose="020B0604020202020204" pitchFamily="34" charset="0"/>
              </a:rPr>
            </a:br>
            <a:endParaRPr lang="et-EE" dirty="0"/>
          </a:p>
        </p:txBody>
      </p:sp>
      <p:sp>
        <p:nvSpPr>
          <p:cNvPr id="3" name="Content Placeholder 2">
            <a:extLst>
              <a:ext uri="{FF2B5EF4-FFF2-40B4-BE49-F238E27FC236}">
                <a16:creationId xmlns:a16="http://schemas.microsoft.com/office/drawing/2014/main" id="{F09A8EC9-791B-C6A8-A389-6FEC329C6B4B}"/>
              </a:ext>
            </a:extLst>
          </p:cNvPr>
          <p:cNvSpPr>
            <a:spLocks noGrp="1"/>
          </p:cNvSpPr>
          <p:nvPr>
            <p:ph sz="half" idx="1"/>
          </p:nvPr>
        </p:nvSpPr>
        <p:spPr>
          <a:xfrm>
            <a:off x="299626" y="888509"/>
            <a:ext cx="2443525" cy="359956"/>
          </a:xfrm>
          <a:prstGeom prst="roundRect">
            <a:avLst/>
          </a:prstGeom>
          <a:ln>
            <a:solidFill>
              <a:schemeClr val="accent5">
                <a:lumMod val="50000"/>
              </a:schemeClr>
            </a:solidFill>
          </a:ln>
        </p:spPr>
        <p:txBody>
          <a:bodyPr>
            <a:normAutofit lnSpcReduction="10000"/>
          </a:bodyPr>
          <a:lstStyle/>
          <a:p>
            <a:pPr marL="0" indent="0" algn="ctr">
              <a:lnSpc>
                <a:spcPct val="115000"/>
              </a:lnSpc>
              <a:spcAft>
                <a:spcPts val="378"/>
              </a:spcAft>
              <a:buNone/>
            </a:pP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arendustöötajate arvu kasvutrend kiireneb prognoosi kohaselt märkimisväärselt</a:t>
            </a:r>
            <a:endPar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endParaRPr>
          </a:p>
          <a:p>
            <a:pPr algn="ctr"/>
            <a:endParaRPr lang="et-EE" dirty="0"/>
          </a:p>
        </p:txBody>
      </p:sp>
      <p:sp>
        <p:nvSpPr>
          <p:cNvPr id="6" name="Content Placeholder 2">
            <a:extLst>
              <a:ext uri="{FF2B5EF4-FFF2-40B4-BE49-F238E27FC236}">
                <a16:creationId xmlns:a16="http://schemas.microsoft.com/office/drawing/2014/main" id="{CD69F65E-D435-0447-E629-DB1F3507351F}"/>
              </a:ext>
            </a:extLst>
          </p:cNvPr>
          <p:cNvSpPr txBox="1">
            <a:spLocks/>
          </p:cNvSpPr>
          <p:nvPr/>
        </p:nvSpPr>
        <p:spPr>
          <a:xfrm>
            <a:off x="299626" y="1373451"/>
            <a:ext cx="2443525" cy="1669613"/>
          </a:xfrm>
          <a:prstGeom prst="roundRect">
            <a:avLst/>
          </a:prstGeom>
          <a:ln>
            <a:solidFill>
              <a:schemeClr val="accent5">
                <a:lumMod val="50000"/>
              </a:schemeClr>
            </a:solidFill>
          </a:ln>
        </p:spPr>
        <p:txBody>
          <a:bodyPr vert="horz" lIns="0" tIns="0" rIns="0" bIns="0" rtlCol="0">
            <a:normAutofit fontScale="92500" lnSpcReduction="20000"/>
          </a:bodyPr>
          <a:lstStyle>
            <a:lvl1pPr marL="228574" indent="-228574" algn="l" defTabSz="914293" rtl="0" eaLnBrk="1" latinLnBrk="0" hangingPunct="1">
              <a:lnSpc>
                <a:spcPct val="120000"/>
              </a:lnSpc>
              <a:spcBef>
                <a:spcPts val="0"/>
              </a:spcBef>
              <a:buFont typeface="Arial" panose="020B0604020202020204" pitchFamily="34" charset="0"/>
              <a:buChar char="•"/>
              <a:defRPr sz="2222" kern="1200">
                <a:solidFill>
                  <a:schemeClr val="tx2"/>
                </a:solidFill>
                <a:latin typeface="Gotham Rounded Bold" panose="02000000000000000000" pitchFamily="50" charset="0"/>
                <a:ea typeface="+mn-ea"/>
                <a:cs typeface="+mn-cs"/>
              </a:defRPr>
            </a:lvl1pPr>
            <a:lvl2pPr marL="685719" indent="-228574" algn="l" defTabSz="914293" rtl="0" eaLnBrk="1" latinLnBrk="0" hangingPunct="1">
              <a:lnSpc>
                <a:spcPct val="120000"/>
              </a:lnSpc>
              <a:spcBef>
                <a:spcPts val="0"/>
              </a:spcBef>
              <a:buFont typeface="Arial" panose="020B0604020202020204" pitchFamily="34" charset="0"/>
              <a:buChar char="•"/>
              <a:defRPr sz="2117" kern="1200">
                <a:solidFill>
                  <a:schemeClr val="tx2"/>
                </a:solidFill>
                <a:latin typeface="Gotham Rounded Bold" panose="02000000000000000000" pitchFamily="50" charset="0"/>
                <a:ea typeface="+mn-ea"/>
                <a:cs typeface="+mn-cs"/>
              </a:defRPr>
            </a:lvl2pPr>
            <a:lvl3pPr marL="1142865" indent="-228574" algn="l" defTabSz="914293" rtl="0" eaLnBrk="1" latinLnBrk="0" hangingPunct="1">
              <a:lnSpc>
                <a:spcPct val="120000"/>
              </a:lnSpc>
              <a:spcBef>
                <a:spcPts val="500"/>
              </a:spcBef>
              <a:buFont typeface="Arial" panose="020B0604020202020204" pitchFamily="34" charset="0"/>
              <a:buChar char="•"/>
              <a:defRPr sz="1482" kern="1200">
                <a:solidFill>
                  <a:schemeClr val="tx2"/>
                </a:solidFill>
                <a:latin typeface="Gotham Rounded Bold" panose="02000000000000000000" pitchFamily="50" charset="0"/>
                <a:ea typeface="+mn-ea"/>
                <a:cs typeface="+mn-cs"/>
              </a:defRPr>
            </a:lvl3pPr>
            <a:lvl4pPr marL="1600010" indent="-228574" algn="l" defTabSz="914293" rtl="0" eaLnBrk="1" latinLnBrk="0" hangingPunct="1">
              <a:lnSpc>
                <a:spcPct val="120000"/>
              </a:lnSpc>
              <a:spcBef>
                <a:spcPts val="500"/>
              </a:spcBef>
              <a:buFont typeface="Arial" panose="020B0604020202020204" pitchFamily="34" charset="0"/>
              <a:buChar char="•"/>
              <a:defRPr sz="1270" kern="1200">
                <a:solidFill>
                  <a:schemeClr val="tx2"/>
                </a:solidFill>
                <a:latin typeface="Gotham Rounded Bold" panose="02000000000000000000" pitchFamily="50" charset="0"/>
                <a:ea typeface="+mn-ea"/>
                <a:cs typeface="+mn-cs"/>
              </a:defRPr>
            </a:lvl4pPr>
            <a:lvl5pPr marL="2057157" indent="-228574" algn="l" defTabSz="914293" rtl="0" eaLnBrk="1" latinLnBrk="0" hangingPunct="1">
              <a:lnSpc>
                <a:spcPct val="120000"/>
              </a:lnSpc>
              <a:spcBef>
                <a:spcPts val="500"/>
              </a:spcBef>
              <a:buFont typeface="Arial" panose="020B0604020202020204" pitchFamily="34" charset="0"/>
              <a:buChar char="•"/>
              <a:defRPr sz="1270" kern="1200">
                <a:solidFill>
                  <a:schemeClr val="tx2"/>
                </a:solidFill>
                <a:latin typeface="Gotham Rounded Bold" panose="02000000000000000000" pitchFamily="50" charset="0"/>
                <a:ea typeface="+mn-ea"/>
                <a:cs typeface="+mn-cs"/>
              </a:defRPr>
            </a:lvl5pPr>
            <a:lvl6pPr marL="2514303"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48"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596"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741"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just">
              <a:lnSpc>
                <a:spcPct val="115000"/>
              </a:lnSpc>
              <a:spcAft>
                <a:spcPts val="378"/>
              </a:spcAft>
            </a:pPr>
            <a:r>
              <a:rPr lang="et-EE" sz="850" dirty="0" err="1">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bio</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ja tervisetehnoloogiad</a:t>
            </a:r>
          </a:p>
          <a:p>
            <a:pPr algn="just">
              <a:lnSpc>
                <a:spcPct val="115000"/>
              </a:lnSpc>
              <a:spcAft>
                <a:spcPts val="378"/>
              </a:spcAft>
            </a:pP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keemiatööstus</a:t>
            </a:r>
          </a:p>
          <a:p>
            <a:pPr algn="just">
              <a:lnSpc>
                <a:spcPct val="115000"/>
              </a:lnSpc>
              <a:spcAft>
                <a:spcPts val="378"/>
              </a:spcAft>
            </a:pP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mootorsõidukite ja muude transpordivahendite tootmine </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(autonoomsed ja </a:t>
            </a:r>
            <a:r>
              <a:rPr lang="et-EE" sz="850" dirty="0" err="1">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kaugjuhitavad</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sõidukid, droonid)</a:t>
            </a:r>
          </a:p>
          <a:p>
            <a:pPr algn="just">
              <a:lnSpc>
                <a:spcPct val="115000"/>
              </a:lnSpc>
              <a:spcAft>
                <a:spcPts val="378"/>
              </a:spcAft>
            </a:pP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nutikad ja kestlikud </a:t>
            </a: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energialahendused</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a:t>
            </a:r>
          </a:p>
          <a:p>
            <a:pPr algn="just">
              <a:lnSpc>
                <a:spcPct val="115000"/>
              </a:lnSpc>
              <a:spcAft>
                <a:spcPts val="378"/>
              </a:spcAft>
            </a:pP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teisese toorme </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ja </a:t>
            </a: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jäätmete</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a:t>
            </a:r>
            <a:r>
              <a:rPr lang="et-EE" sz="850" b="1" dirty="0" err="1">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väärindamine</a:t>
            </a:r>
            <a:endPar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378"/>
              </a:spcAft>
            </a:pP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maapõueressursside</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a:t>
            </a:r>
            <a:r>
              <a:rPr lang="et-EE" sz="850" dirty="0" err="1">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väärindamine</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a:t>
            </a:r>
          </a:p>
          <a:p>
            <a:pPr algn="just">
              <a:lnSpc>
                <a:spcPct val="115000"/>
              </a:lnSpc>
              <a:spcAft>
                <a:spcPts val="378"/>
              </a:spcAft>
            </a:pP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puidu</a:t>
            </a:r>
            <a:r>
              <a:rPr lang="et-EE" sz="85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a:t>
            </a:r>
            <a:r>
              <a:rPr lang="et-EE" sz="85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keemiline ja mikrobioloogiline </a:t>
            </a:r>
            <a:r>
              <a:rPr lang="et-EE" sz="850" dirty="0" err="1">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väärindamine</a:t>
            </a:r>
            <a:endParaRPr lang="et-EE" sz="1050" dirty="0"/>
          </a:p>
        </p:txBody>
      </p:sp>
      <p:sp>
        <p:nvSpPr>
          <p:cNvPr id="7" name="Content Placeholder 2">
            <a:extLst>
              <a:ext uri="{FF2B5EF4-FFF2-40B4-BE49-F238E27FC236}">
                <a16:creationId xmlns:a16="http://schemas.microsoft.com/office/drawing/2014/main" id="{A1867880-DF16-9591-383B-3F23CC1E89FF}"/>
              </a:ext>
            </a:extLst>
          </p:cNvPr>
          <p:cNvSpPr txBox="1">
            <a:spLocks/>
          </p:cNvSpPr>
          <p:nvPr/>
        </p:nvSpPr>
        <p:spPr>
          <a:xfrm>
            <a:off x="2956474" y="888509"/>
            <a:ext cx="2443525" cy="359956"/>
          </a:xfrm>
          <a:prstGeom prst="roundRect">
            <a:avLst/>
          </a:prstGeom>
          <a:ln>
            <a:solidFill>
              <a:schemeClr val="accent3">
                <a:lumMod val="75000"/>
              </a:schemeClr>
            </a:solidFill>
          </a:ln>
        </p:spPr>
        <p:txBody>
          <a:bodyPr vert="horz" lIns="0" tIns="0" rIns="0" bIns="0" rtlCol="0">
            <a:noAutofit/>
          </a:bodyPr>
          <a:lstStyle>
            <a:lvl1pPr marL="228574" indent="-228574" algn="l" defTabSz="914293" rtl="0" eaLnBrk="1" latinLnBrk="0" hangingPunct="1">
              <a:lnSpc>
                <a:spcPct val="120000"/>
              </a:lnSpc>
              <a:spcBef>
                <a:spcPts val="0"/>
              </a:spcBef>
              <a:buFont typeface="Arial" panose="020B0604020202020204" pitchFamily="34" charset="0"/>
              <a:buChar char="•"/>
              <a:defRPr sz="2222" kern="1200">
                <a:solidFill>
                  <a:schemeClr val="tx2"/>
                </a:solidFill>
                <a:latin typeface="Gotham Rounded Bold" panose="02000000000000000000" pitchFamily="50" charset="0"/>
                <a:ea typeface="+mn-ea"/>
                <a:cs typeface="+mn-cs"/>
              </a:defRPr>
            </a:lvl1pPr>
            <a:lvl2pPr marL="685719" indent="-228574" algn="l" defTabSz="914293" rtl="0" eaLnBrk="1" latinLnBrk="0" hangingPunct="1">
              <a:lnSpc>
                <a:spcPct val="120000"/>
              </a:lnSpc>
              <a:spcBef>
                <a:spcPts val="0"/>
              </a:spcBef>
              <a:buFont typeface="Arial" panose="020B0604020202020204" pitchFamily="34" charset="0"/>
              <a:buChar char="•"/>
              <a:defRPr sz="2117" kern="1200">
                <a:solidFill>
                  <a:schemeClr val="tx2"/>
                </a:solidFill>
                <a:latin typeface="Gotham Rounded Bold" panose="02000000000000000000" pitchFamily="50" charset="0"/>
                <a:ea typeface="+mn-ea"/>
                <a:cs typeface="+mn-cs"/>
              </a:defRPr>
            </a:lvl2pPr>
            <a:lvl3pPr marL="1142865" indent="-228574" algn="l" defTabSz="914293" rtl="0" eaLnBrk="1" latinLnBrk="0" hangingPunct="1">
              <a:lnSpc>
                <a:spcPct val="120000"/>
              </a:lnSpc>
              <a:spcBef>
                <a:spcPts val="500"/>
              </a:spcBef>
              <a:buFont typeface="Arial" panose="020B0604020202020204" pitchFamily="34" charset="0"/>
              <a:buChar char="•"/>
              <a:defRPr sz="1482" kern="1200">
                <a:solidFill>
                  <a:schemeClr val="tx2"/>
                </a:solidFill>
                <a:latin typeface="Gotham Rounded Bold" panose="02000000000000000000" pitchFamily="50" charset="0"/>
                <a:ea typeface="+mn-ea"/>
                <a:cs typeface="+mn-cs"/>
              </a:defRPr>
            </a:lvl3pPr>
            <a:lvl4pPr marL="1600010" indent="-228574" algn="l" defTabSz="914293" rtl="0" eaLnBrk="1" latinLnBrk="0" hangingPunct="1">
              <a:lnSpc>
                <a:spcPct val="120000"/>
              </a:lnSpc>
              <a:spcBef>
                <a:spcPts val="500"/>
              </a:spcBef>
              <a:buFont typeface="Arial" panose="020B0604020202020204" pitchFamily="34" charset="0"/>
              <a:buChar char="•"/>
              <a:defRPr sz="1270" kern="1200">
                <a:solidFill>
                  <a:schemeClr val="tx2"/>
                </a:solidFill>
                <a:latin typeface="Gotham Rounded Bold" panose="02000000000000000000" pitchFamily="50" charset="0"/>
                <a:ea typeface="+mn-ea"/>
                <a:cs typeface="+mn-cs"/>
              </a:defRPr>
            </a:lvl4pPr>
            <a:lvl5pPr marL="2057157" indent="-228574" algn="l" defTabSz="914293" rtl="0" eaLnBrk="1" latinLnBrk="0" hangingPunct="1">
              <a:lnSpc>
                <a:spcPct val="120000"/>
              </a:lnSpc>
              <a:spcBef>
                <a:spcPts val="500"/>
              </a:spcBef>
              <a:buFont typeface="Arial" panose="020B0604020202020204" pitchFamily="34" charset="0"/>
              <a:buChar char="•"/>
              <a:defRPr sz="1270" kern="1200">
                <a:solidFill>
                  <a:schemeClr val="tx2"/>
                </a:solidFill>
                <a:latin typeface="Gotham Rounded Bold" panose="02000000000000000000" pitchFamily="50" charset="0"/>
                <a:ea typeface="+mn-ea"/>
                <a:cs typeface="+mn-cs"/>
              </a:defRPr>
            </a:lvl5pPr>
            <a:lvl6pPr marL="2514303"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48"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596"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741"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lnSpc>
                <a:spcPct val="115000"/>
              </a:lnSpc>
              <a:spcAft>
                <a:spcPts val="378"/>
              </a:spcAft>
              <a:buNone/>
            </a:pPr>
            <a:r>
              <a:rPr lang="et-EE" sz="850" b="1" dirty="0">
                <a:solidFill>
                  <a:schemeClr val="accent3">
                    <a:lumMod val="75000"/>
                  </a:schemeClr>
                </a:solidFill>
                <a:latin typeface="Calibri" panose="020F0502020204030204" pitchFamily="34" charset="0"/>
                <a:ea typeface="Calibri" panose="020F0502020204030204" pitchFamily="34" charset="0"/>
                <a:cs typeface="Arial" panose="020B0604020202020204" pitchFamily="34" charset="0"/>
              </a:rPr>
              <a:t>arendustöötajate arv jätkab prognoosi kohaselt kasvamist</a:t>
            </a:r>
            <a:endParaRPr lang="et-EE" sz="850" dirty="0">
              <a:solidFill>
                <a:schemeClr val="accent3">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a:endParaRPr lang="et-EE" sz="850" dirty="0">
              <a:solidFill>
                <a:schemeClr val="accent3">
                  <a:lumMod val="75000"/>
                </a:schemeClr>
              </a:solidFill>
            </a:endParaRPr>
          </a:p>
        </p:txBody>
      </p:sp>
      <p:sp>
        <p:nvSpPr>
          <p:cNvPr id="8" name="Content Placeholder 2">
            <a:extLst>
              <a:ext uri="{FF2B5EF4-FFF2-40B4-BE49-F238E27FC236}">
                <a16:creationId xmlns:a16="http://schemas.microsoft.com/office/drawing/2014/main" id="{4ADA00CE-32C9-76B7-5489-072631168384}"/>
              </a:ext>
            </a:extLst>
          </p:cNvPr>
          <p:cNvSpPr txBox="1">
            <a:spLocks/>
          </p:cNvSpPr>
          <p:nvPr/>
        </p:nvSpPr>
        <p:spPr>
          <a:xfrm>
            <a:off x="2956475" y="1373451"/>
            <a:ext cx="2443525" cy="1669613"/>
          </a:xfrm>
          <a:prstGeom prst="roundRect">
            <a:avLst/>
          </a:prstGeom>
          <a:ln>
            <a:solidFill>
              <a:schemeClr val="accent3">
                <a:lumMod val="75000"/>
              </a:schemeClr>
            </a:solidFill>
          </a:ln>
        </p:spPr>
        <p:txBody>
          <a:bodyPr vert="horz" lIns="0" tIns="0" rIns="0" bIns="0" rtlCol="0">
            <a:normAutofit/>
          </a:bodyPr>
          <a:lstStyle>
            <a:lvl1pPr marL="228574" indent="-228574" algn="l" defTabSz="914293" rtl="0" eaLnBrk="1" latinLnBrk="0" hangingPunct="1">
              <a:lnSpc>
                <a:spcPct val="120000"/>
              </a:lnSpc>
              <a:spcBef>
                <a:spcPts val="0"/>
              </a:spcBef>
              <a:buFont typeface="Arial" panose="020B0604020202020204" pitchFamily="34" charset="0"/>
              <a:buChar char="•"/>
              <a:defRPr sz="2222" kern="1200">
                <a:solidFill>
                  <a:schemeClr val="tx2"/>
                </a:solidFill>
                <a:latin typeface="Gotham Rounded Bold" panose="02000000000000000000" pitchFamily="50" charset="0"/>
                <a:ea typeface="+mn-ea"/>
                <a:cs typeface="+mn-cs"/>
              </a:defRPr>
            </a:lvl1pPr>
            <a:lvl2pPr marL="685719" indent="-228574" algn="l" defTabSz="914293" rtl="0" eaLnBrk="1" latinLnBrk="0" hangingPunct="1">
              <a:lnSpc>
                <a:spcPct val="120000"/>
              </a:lnSpc>
              <a:spcBef>
                <a:spcPts val="0"/>
              </a:spcBef>
              <a:buFont typeface="Arial" panose="020B0604020202020204" pitchFamily="34" charset="0"/>
              <a:buChar char="•"/>
              <a:defRPr sz="2117" kern="1200">
                <a:solidFill>
                  <a:schemeClr val="tx2"/>
                </a:solidFill>
                <a:latin typeface="Gotham Rounded Bold" panose="02000000000000000000" pitchFamily="50" charset="0"/>
                <a:ea typeface="+mn-ea"/>
                <a:cs typeface="+mn-cs"/>
              </a:defRPr>
            </a:lvl2pPr>
            <a:lvl3pPr marL="1142865" indent="-228574" algn="l" defTabSz="914293" rtl="0" eaLnBrk="1" latinLnBrk="0" hangingPunct="1">
              <a:lnSpc>
                <a:spcPct val="120000"/>
              </a:lnSpc>
              <a:spcBef>
                <a:spcPts val="500"/>
              </a:spcBef>
              <a:buFont typeface="Arial" panose="020B0604020202020204" pitchFamily="34" charset="0"/>
              <a:buChar char="•"/>
              <a:defRPr sz="1482" kern="1200">
                <a:solidFill>
                  <a:schemeClr val="tx2"/>
                </a:solidFill>
                <a:latin typeface="Gotham Rounded Bold" panose="02000000000000000000" pitchFamily="50" charset="0"/>
                <a:ea typeface="+mn-ea"/>
                <a:cs typeface="+mn-cs"/>
              </a:defRPr>
            </a:lvl3pPr>
            <a:lvl4pPr marL="1600010" indent="-228574" algn="l" defTabSz="914293" rtl="0" eaLnBrk="1" latinLnBrk="0" hangingPunct="1">
              <a:lnSpc>
                <a:spcPct val="120000"/>
              </a:lnSpc>
              <a:spcBef>
                <a:spcPts val="500"/>
              </a:spcBef>
              <a:buFont typeface="Arial" panose="020B0604020202020204" pitchFamily="34" charset="0"/>
              <a:buChar char="•"/>
              <a:defRPr sz="1270" kern="1200">
                <a:solidFill>
                  <a:schemeClr val="tx2"/>
                </a:solidFill>
                <a:latin typeface="Gotham Rounded Bold" panose="02000000000000000000" pitchFamily="50" charset="0"/>
                <a:ea typeface="+mn-ea"/>
                <a:cs typeface="+mn-cs"/>
              </a:defRPr>
            </a:lvl4pPr>
            <a:lvl5pPr marL="2057157" indent="-228574" algn="l" defTabSz="914293" rtl="0" eaLnBrk="1" latinLnBrk="0" hangingPunct="1">
              <a:lnSpc>
                <a:spcPct val="120000"/>
              </a:lnSpc>
              <a:spcBef>
                <a:spcPts val="500"/>
              </a:spcBef>
              <a:buFont typeface="Arial" panose="020B0604020202020204" pitchFamily="34" charset="0"/>
              <a:buChar char="•"/>
              <a:defRPr sz="1270" kern="1200">
                <a:solidFill>
                  <a:schemeClr val="tx2"/>
                </a:solidFill>
                <a:latin typeface="Gotham Rounded Bold" panose="02000000000000000000" pitchFamily="50" charset="0"/>
                <a:ea typeface="+mn-ea"/>
                <a:cs typeface="+mn-cs"/>
              </a:defRPr>
            </a:lvl5pPr>
            <a:lvl6pPr marL="2514303"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48"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596"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741" indent="-228574" algn="l" defTabSz="91429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15000"/>
              </a:lnSpc>
              <a:spcAft>
                <a:spcPts val="378"/>
              </a:spcAft>
            </a:pPr>
            <a:r>
              <a:rPr lang="et-EE" sz="850" b="1" dirty="0">
                <a:solidFill>
                  <a:schemeClr val="accent3">
                    <a:lumMod val="75000"/>
                  </a:schemeClr>
                </a:solidFill>
                <a:latin typeface="Calibri" panose="020F0502020204030204" pitchFamily="34" charset="0"/>
                <a:cs typeface="Arial" panose="020B0604020202020204" pitchFamily="34" charset="0"/>
              </a:rPr>
              <a:t>elektroonika- ja elektriseadmete </a:t>
            </a:r>
            <a:r>
              <a:rPr lang="et-EE" sz="850" dirty="0">
                <a:solidFill>
                  <a:schemeClr val="accent3">
                    <a:lumMod val="75000"/>
                  </a:schemeClr>
                </a:solidFill>
                <a:latin typeface="Calibri" panose="020F0502020204030204" pitchFamily="34" charset="0"/>
                <a:cs typeface="Arial" panose="020B0604020202020204" pitchFamily="34" charset="0"/>
              </a:rPr>
              <a:t>tootmine (automatiseerimine-robootika, </a:t>
            </a:r>
            <a:r>
              <a:rPr lang="et-EE" sz="850" dirty="0" err="1">
                <a:solidFill>
                  <a:schemeClr val="accent3">
                    <a:lumMod val="75000"/>
                  </a:schemeClr>
                </a:solidFill>
                <a:latin typeface="Calibri" panose="020F0502020204030204" pitchFamily="34" charset="0"/>
                <a:cs typeface="Arial" panose="020B0604020202020204" pitchFamily="34" charset="0"/>
              </a:rPr>
              <a:t>sardsüsteemid</a:t>
            </a:r>
            <a:r>
              <a:rPr lang="et-EE" sz="850" dirty="0">
                <a:solidFill>
                  <a:schemeClr val="accent3">
                    <a:lumMod val="75000"/>
                  </a:schemeClr>
                </a:solidFill>
                <a:latin typeface="Calibri" panose="020F0502020204030204" pitchFamily="34" charset="0"/>
                <a:cs typeface="Arial" panose="020B0604020202020204" pitchFamily="34" charset="0"/>
              </a:rPr>
              <a:t>, riistvara disain, targa linna seadmed)</a:t>
            </a:r>
          </a:p>
          <a:p>
            <a:pPr>
              <a:lnSpc>
                <a:spcPct val="115000"/>
              </a:lnSpc>
              <a:spcAft>
                <a:spcPts val="378"/>
              </a:spcAft>
            </a:pPr>
            <a:r>
              <a:rPr lang="et-EE" sz="850" b="1" dirty="0">
                <a:solidFill>
                  <a:schemeClr val="accent3">
                    <a:lumMod val="75000"/>
                  </a:schemeClr>
                </a:solidFill>
                <a:latin typeface="Calibri" panose="020F0502020204030204" pitchFamily="34" charset="0"/>
                <a:cs typeface="Arial" panose="020B0604020202020204" pitchFamily="34" charset="0"/>
              </a:rPr>
              <a:t>info- ja kommunikatsioonitehnoloogia</a:t>
            </a:r>
            <a:r>
              <a:rPr lang="et-EE" sz="850" dirty="0">
                <a:solidFill>
                  <a:schemeClr val="accent3">
                    <a:lumMod val="75000"/>
                  </a:schemeClr>
                </a:solidFill>
                <a:latin typeface="Calibri" panose="020F0502020204030204" pitchFamily="34" charset="0"/>
                <a:ea typeface="Calibri" panose="020F0502020204030204" pitchFamily="34" charset="0"/>
                <a:cs typeface="Arial" panose="020B0604020202020204" pitchFamily="34" charset="0"/>
              </a:rPr>
              <a:t>, </a:t>
            </a:r>
            <a:r>
              <a:rPr lang="et-EE" sz="850" dirty="0">
                <a:solidFill>
                  <a:schemeClr val="accent3">
                    <a:lumMod val="75000"/>
                  </a:schemeClr>
                </a:solidFill>
                <a:latin typeface="Calibri" panose="020F0502020204030204" pitchFamily="34" charset="0"/>
                <a:cs typeface="Arial" panose="020B0604020202020204" pitchFamily="34" charset="0"/>
              </a:rPr>
              <a:t>digilahendused (</a:t>
            </a:r>
            <a:r>
              <a:rPr lang="et-EE" sz="850" dirty="0" err="1">
                <a:solidFill>
                  <a:schemeClr val="accent3">
                    <a:lumMod val="75000"/>
                  </a:schemeClr>
                </a:solidFill>
                <a:latin typeface="Calibri" panose="020F0502020204030204" pitchFamily="34" charset="0"/>
                <a:cs typeface="Arial" panose="020B0604020202020204" pitchFamily="34" charset="0"/>
              </a:rPr>
              <a:t>IoT</a:t>
            </a:r>
            <a:r>
              <a:rPr lang="et-EE" sz="850" dirty="0">
                <a:solidFill>
                  <a:schemeClr val="accent3">
                    <a:lumMod val="75000"/>
                  </a:schemeClr>
                </a:solidFill>
                <a:latin typeface="Calibri" panose="020F0502020204030204" pitchFamily="34" charset="0"/>
                <a:cs typeface="Arial" panose="020B0604020202020204" pitchFamily="34" charset="0"/>
              </a:rPr>
              <a:t>, plokiahel, suurandmed ja </a:t>
            </a:r>
            <a:r>
              <a:rPr lang="et-EE" sz="850" dirty="0" err="1">
                <a:solidFill>
                  <a:schemeClr val="accent3">
                    <a:lumMod val="75000"/>
                  </a:schemeClr>
                </a:solidFill>
                <a:latin typeface="Calibri" panose="020F0502020204030204" pitchFamily="34" charset="0"/>
                <a:cs typeface="Arial" panose="020B0604020202020204" pitchFamily="34" charset="0"/>
              </a:rPr>
              <a:t>analüütika</a:t>
            </a:r>
            <a:r>
              <a:rPr lang="et-EE" sz="850" dirty="0">
                <a:solidFill>
                  <a:schemeClr val="accent3">
                    <a:lumMod val="75000"/>
                  </a:schemeClr>
                </a:solidFill>
                <a:latin typeface="Calibri" panose="020F0502020204030204" pitchFamily="34" charset="0"/>
                <a:cs typeface="Arial" panose="020B0604020202020204" pitchFamily="34" charset="0"/>
              </a:rPr>
              <a:t>, pilvetehnoloogiad, sidetehnoloogiad, digitaalsed kaksikud, masinõpe, </a:t>
            </a:r>
            <a:r>
              <a:rPr lang="et-EE" sz="850" dirty="0" err="1">
                <a:solidFill>
                  <a:schemeClr val="accent3">
                    <a:lumMod val="75000"/>
                  </a:schemeClr>
                </a:solidFill>
                <a:latin typeface="Calibri" panose="020F0502020204030204" pitchFamily="34" charset="0"/>
                <a:cs typeface="Arial" panose="020B0604020202020204" pitchFamily="34" charset="0"/>
              </a:rPr>
              <a:t>küberturvalisus</a:t>
            </a:r>
            <a:r>
              <a:rPr lang="et-EE" sz="850" dirty="0">
                <a:solidFill>
                  <a:schemeClr val="accent3">
                    <a:lumMod val="75000"/>
                  </a:schemeClr>
                </a:solidFill>
                <a:latin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48F29E16-DB57-DC9D-3643-4DE878F38278}"/>
              </a:ext>
            </a:extLst>
          </p:cNvPr>
          <p:cNvSpPr txBox="1"/>
          <p:nvPr/>
        </p:nvSpPr>
        <p:spPr>
          <a:xfrm>
            <a:off x="2698777" y="3055422"/>
            <a:ext cx="2991234" cy="184666"/>
          </a:xfrm>
          <a:prstGeom prst="rect">
            <a:avLst/>
          </a:prstGeom>
          <a:noFill/>
        </p:spPr>
        <p:txBody>
          <a:bodyPr wrap="square">
            <a:spAutoFit/>
          </a:bodyPr>
          <a:lstStyle/>
          <a:p>
            <a:pPr algn="l"/>
            <a:r>
              <a:rPr lang="fi-FI" sz="600" i="1" dirty="0" err="1">
                <a:solidFill>
                  <a:srgbClr val="0071CE"/>
                </a:solidFill>
                <a:latin typeface="+mj-lt"/>
              </a:rPr>
              <a:t>Ettevõtlussektori</a:t>
            </a:r>
            <a:r>
              <a:rPr lang="fi-FI" sz="600" i="1" dirty="0">
                <a:solidFill>
                  <a:srgbClr val="0071CE"/>
                </a:solidFill>
                <a:latin typeface="+mj-lt"/>
              </a:rPr>
              <a:t> </a:t>
            </a:r>
            <a:r>
              <a:rPr lang="fi-FI" sz="600" i="1" dirty="0" err="1">
                <a:solidFill>
                  <a:srgbClr val="0071CE"/>
                </a:solidFill>
                <a:latin typeface="+mj-lt"/>
              </a:rPr>
              <a:t>uurimis</a:t>
            </a:r>
            <a:r>
              <a:rPr lang="fi-FI" sz="600" i="1" dirty="0">
                <a:solidFill>
                  <a:srgbClr val="0071CE"/>
                </a:solidFill>
                <a:latin typeface="+mj-lt"/>
              </a:rPr>
              <a:t>- ja </a:t>
            </a:r>
            <a:r>
              <a:rPr lang="fi-FI" sz="600" i="1" dirty="0" err="1">
                <a:solidFill>
                  <a:srgbClr val="0071CE"/>
                </a:solidFill>
                <a:latin typeface="+mj-lt"/>
              </a:rPr>
              <a:t>arendustöötajate</a:t>
            </a:r>
            <a:r>
              <a:rPr lang="fi-FI" sz="600" i="1" dirty="0">
                <a:solidFill>
                  <a:srgbClr val="0071CE"/>
                </a:solidFill>
                <a:latin typeface="+mj-lt"/>
              </a:rPr>
              <a:t> </a:t>
            </a:r>
            <a:r>
              <a:rPr lang="fi-FI" sz="600" i="1" dirty="0" err="1">
                <a:solidFill>
                  <a:srgbClr val="0071CE"/>
                </a:solidFill>
                <a:latin typeface="+mj-lt"/>
              </a:rPr>
              <a:t>tööjõu</a:t>
            </a:r>
            <a:r>
              <a:rPr lang="fi-FI" sz="600" i="1" dirty="0">
                <a:solidFill>
                  <a:srgbClr val="0071CE"/>
                </a:solidFill>
                <a:latin typeface="+mj-lt"/>
              </a:rPr>
              <a:t>- ja </a:t>
            </a:r>
            <a:r>
              <a:rPr lang="fi-FI" sz="600" i="1" dirty="0" err="1">
                <a:solidFill>
                  <a:srgbClr val="0071CE"/>
                </a:solidFill>
                <a:latin typeface="+mj-lt"/>
              </a:rPr>
              <a:t>oskuste</a:t>
            </a:r>
            <a:r>
              <a:rPr lang="fi-FI" sz="600" i="1" dirty="0">
                <a:solidFill>
                  <a:srgbClr val="0071CE"/>
                </a:solidFill>
                <a:latin typeface="+mj-lt"/>
              </a:rPr>
              <a:t> </a:t>
            </a:r>
            <a:r>
              <a:rPr lang="fi-FI" sz="600" i="1" dirty="0" err="1">
                <a:solidFill>
                  <a:srgbClr val="0071CE"/>
                </a:solidFill>
                <a:latin typeface="+mj-lt"/>
              </a:rPr>
              <a:t>vajadus</a:t>
            </a:r>
            <a:r>
              <a:rPr lang="et-EE" sz="600" i="1" dirty="0">
                <a:solidFill>
                  <a:srgbClr val="0071CE"/>
                </a:solidFill>
                <a:latin typeface="+mj-lt"/>
              </a:rPr>
              <a:t>. Kutsekoda, 2023</a:t>
            </a:r>
            <a:endParaRPr lang="fi-FI" sz="600" i="1" dirty="0">
              <a:solidFill>
                <a:srgbClr val="0071CE"/>
              </a:solidFill>
              <a:latin typeface="+mj-lt"/>
            </a:endParaRPr>
          </a:p>
        </p:txBody>
      </p:sp>
    </p:spTree>
    <p:extLst>
      <p:ext uri="{BB962C8B-B14F-4D97-AF65-F5344CB8AC3E}">
        <p14:creationId xmlns:p14="http://schemas.microsoft.com/office/powerpoint/2010/main" val="227712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9542"/>
            <a:ext cx="832035" cy="996611"/>
          </a:xfrm>
          <a:prstGeom prst="rect">
            <a:avLst/>
          </a:prstGeom>
        </p:spPr>
      </p:pic>
      <p:sp>
        <p:nvSpPr>
          <p:cNvPr id="2" name="Title 1"/>
          <p:cNvSpPr>
            <a:spLocks noGrp="1"/>
          </p:cNvSpPr>
          <p:nvPr>
            <p:ph type="title"/>
          </p:nvPr>
        </p:nvSpPr>
        <p:spPr>
          <a:xfrm>
            <a:off x="135875" y="163825"/>
            <a:ext cx="5288628" cy="296356"/>
          </a:xfrm>
        </p:spPr>
        <p:txBody>
          <a:bodyPr>
            <a:noAutofit/>
          </a:bodyPr>
          <a:lstStyle/>
          <a:p>
            <a:pPr algn="ctr"/>
            <a:r>
              <a:rPr lang="et-EE" sz="1701" b="1" dirty="0">
                <a:latin typeface="+mn-lt"/>
              </a:rPr>
              <a:t>I-kujulise kompetentsuse asemel T-kompetentsus, </a:t>
            </a:r>
            <a:br>
              <a:rPr lang="et-EE" sz="1701" b="1" dirty="0">
                <a:latin typeface="+mn-lt"/>
              </a:rPr>
            </a:br>
            <a:r>
              <a:rPr lang="et-EE" sz="1701" b="1" dirty="0">
                <a:latin typeface="+mn-lt"/>
              </a:rPr>
              <a:t>nüüd räägime juba 𝛑-kompetentsusest</a:t>
            </a:r>
            <a:br>
              <a:rPr lang="et-EE" sz="1701" b="1" dirty="0">
                <a:latin typeface="+mn-lt"/>
              </a:rPr>
            </a:br>
            <a:endParaRPr lang="et-EE" sz="1701" b="1" dirty="0">
              <a:solidFill>
                <a:schemeClr val="bg2"/>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34" y="1540188"/>
            <a:ext cx="666078" cy="8416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p:cNvSpPr txBox="1"/>
          <p:nvPr/>
        </p:nvSpPr>
        <p:spPr>
          <a:xfrm>
            <a:off x="1597969" y="1553627"/>
            <a:ext cx="2686398" cy="1061829"/>
          </a:xfrm>
          <a:prstGeom prst="rect">
            <a:avLst/>
          </a:prstGeom>
          <a:solidFill>
            <a:schemeClr val="bg1"/>
          </a:solidFill>
        </p:spPr>
        <p:txBody>
          <a:bodyPr wrap="square" rtlCol="0">
            <a:spAutoFit/>
          </a:bodyPr>
          <a:lstStyle/>
          <a:p>
            <a:pPr marL="0" marR="0" lvl="0" indent="0" algn="l" defTabSz="914184" rtl="0" eaLnBrk="1" fontAlgn="auto" latinLnBrk="0" hangingPunct="1">
              <a:lnSpc>
                <a:spcPct val="100000"/>
              </a:lnSpc>
              <a:spcBef>
                <a:spcPts val="0"/>
              </a:spcBef>
              <a:spcAft>
                <a:spcPts val="0"/>
              </a:spcAft>
              <a:buClrTx/>
              <a:buSzTx/>
              <a:buFontTx/>
              <a:buNone/>
              <a:tabLst/>
              <a:defRPr/>
            </a:pPr>
            <a:r>
              <a:rPr kumimoji="0" lang="et-EE" sz="900" b="0" i="1" u="none" strike="noStrike" kern="0" cap="none" spc="0" normalizeH="0" baseline="0" noProof="0" dirty="0">
                <a:ln>
                  <a:noFill/>
                </a:ln>
                <a:solidFill>
                  <a:srgbClr val="0071CE"/>
                </a:solidFill>
                <a:effectLst/>
                <a:uLnTx/>
                <a:uFillTx/>
                <a:latin typeface="Calibri" panose="020F0502020204030204"/>
                <a:ea typeface="+mn-ea"/>
                <a:cs typeface="+mn-cs"/>
              </a:rPr>
              <a:t>Inimkonna uued avastused sünnivad mitmete elualade puutekohtadel</a:t>
            </a:r>
          </a:p>
          <a:p>
            <a:pPr marL="0" marR="0" lvl="0" indent="0" algn="l" defTabSz="914184" rtl="0" eaLnBrk="1" fontAlgn="auto" latinLnBrk="0" hangingPunct="1">
              <a:lnSpc>
                <a:spcPct val="100000"/>
              </a:lnSpc>
              <a:spcBef>
                <a:spcPts val="0"/>
              </a:spcBef>
              <a:spcAft>
                <a:spcPts val="0"/>
              </a:spcAft>
              <a:buClrTx/>
              <a:buSzTx/>
              <a:buFontTx/>
              <a:buNone/>
              <a:tabLst/>
              <a:defRPr/>
            </a:pPr>
            <a:r>
              <a:rPr kumimoji="0" lang="et-EE" sz="900" b="0" i="1" u="none" strike="noStrike" kern="0" cap="none" spc="0" normalizeH="0" baseline="0" noProof="0" dirty="0">
                <a:ln>
                  <a:noFill/>
                </a:ln>
                <a:solidFill>
                  <a:srgbClr val="0071CE"/>
                </a:solidFill>
                <a:effectLst/>
                <a:uLnTx/>
                <a:uFillTx/>
                <a:latin typeface="Calibri" panose="020F0502020204030204"/>
                <a:ea typeface="+mn-ea"/>
                <a:cs typeface="+mn-cs"/>
              </a:rPr>
              <a:t>Ideaalne </a:t>
            </a:r>
            <a:r>
              <a:rPr kumimoji="0" lang="ca-ES" sz="900" b="0" i="1" u="none" strike="noStrike" kern="0" cap="none" spc="0" normalizeH="0" baseline="0" noProof="0" dirty="0">
                <a:ln>
                  <a:noFill/>
                </a:ln>
                <a:solidFill>
                  <a:srgbClr val="0071CE"/>
                </a:solidFill>
                <a:effectLst/>
                <a:uLnTx/>
                <a:uFillTx/>
                <a:latin typeface="Calibri" panose="020F0502020204030204"/>
                <a:ea typeface="+mn-ea"/>
                <a:cs typeface="+mn-cs"/>
              </a:rPr>
              <a:t>töötaja on T-kujulise kompetentsusega</a:t>
            </a:r>
            <a:r>
              <a:rPr kumimoji="0" lang="et-EE" sz="900" b="0" i="1" u="none" strike="noStrike" kern="0" cap="none" spc="0" normalizeH="0" baseline="0" noProof="0" dirty="0">
                <a:ln>
                  <a:noFill/>
                </a:ln>
                <a:solidFill>
                  <a:srgbClr val="0071CE"/>
                </a:solidFill>
                <a:effectLst/>
                <a:uLnTx/>
                <a:uFillTx/>
                <a:latin typeface="Calibri" panose="020F0502020204030204"/>
                <a:ea typeface="+mn-ea"/>
                <a:cs typeface="+mn-cs"/>
              </a:rPr>
              <a:t>:</a:t>
            </a:r>
          </a:p>
          <a:p>
            <a:pPr marL="431937" marR="0" lvl="1" indent="-21598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900" b="0" i="0" u="none" strike="noStrike" kern="0" cap="none" spc="0" normalizeH="0" baseline="0" noProof="0" dirty="0">
                <a:ln>
                  <a:noFill/>
                </a:ln>
                <a:solidFill>
                  <a:srgbClr val="0071CE"/>
                </a:solidFill>
                <a:effectLst/>
                <a:uLnTx/>
                <a:uFillTx/>
                <a:latin typeface="Calibri" panose="020F0502020204030204"/>
                <a:ea typeface="+mn-ea"/>
                <a:cs typeface="+mn-cs"/>
              </a:rPr>
              <a:t>süvateadmistega vähemalt ühel alal</a:t>
            </a:r>
            <a:endParaRPr kumimoji="0" lang="et-EE" sz="900" b="0" i="0" u="none" strike="noStrike" kern="0" cap="none" spc="0" normalizeH="0" baseline="0" noProof="0" dirty="0">
              <a:ln>
                <a:noFill/>
              </a:ln>
              <a:solidFill>
                <a:srgbClr val="0071CE"/>
              </a:solidFill>
              <a:effectLst/>
              <a:uLnTx/>
              <a:uFillTx/>
              <a:latin typeface="Calibri" panose="020F0502020204030204"/>
              <a:ea typeface="+mn-ea"/>
              <a:cs typeface="+mn-cs"/>
            </a:endParaRPr>
          </a:p>
          <a:p>
            <a:pPr marL="431937" marR="0" lvl="1" indent="-21598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900" b="0" i="0" u="none" strike="noStrike" kern="0" cap="none" spc="0" normalizeH="0" baseline="0" noProof="0" dirty="0">
                <a:ln>
                  <a:noFill/>
                </a:ln>
                <a:solidFill>
                  <a:srgbClr val="0071CE"/>
                </a:solidFill>
                <a:effectLst/>
                <a:uLnTx/>
                <a:uFillTx/>
                <a:latin typeface="Calibri" panose="020F0502020204030204"/>
                <a:ea typeface="+mn-ea"/>
                <a:cs typeface="+mn-cs"/>
              </a:rPr>
              <a:t>oskustega mõista </a:t>
            </a:r>
            <a:r>
              <a:rPr kumimoji="0" lang="et-EE" sz="900" b="0" i="0" u="none" strike="noStrike" kern="0" cap="none" spc="0" normalizeH="0" baseline="0" noProof="0" dirty="0">
                <a:ln>
                  <a:noFill/>
                </a:ln>
                <a:solidFill>
                  <a:srgbClr val="0071CE"/>
                </a:solidFill>
                <a:effectLst/>
                <a:uLnTx/>
                <a:uFillTx/>
                <a:latin typeface="Calibri" panose="020F0502020204030204"/>
                <a:ea typeface="+mn-ea"/>
                <a:cs typeface="+mn-cs"/>
              </a:rPr>
              <a:t>ning</a:t>
            </a:r>
            <a:r>
              <a:rPr kumimoji="0" lang="ca-ES" sz="900" b="0" i="0" u="none" strike="noStrike" kern="0" cap="none" spc="0" normalizeH="0" baseline="0" noProof="0" dirty="0">
                <a:ln>
                  <a:noFill/>
                </a:ln>
                <a:solidFill>
                  <a:srgbClr val="0071CE"/>
                </a:solidFill>
                <a:effectLst/>
                <a:uLnTx/>
                <a:uFillTx/>
                <a:latin typeface="Calibri" panose="020F0502020204030204"/>
                <a:ea typeface="+mn-ea"/>
                <a:cs typeface="+mn-cs"/>
              </a:rPr>
              <a:t> omavahel siduda erinevaid </a:t>
            </a:r>
            <a:r>
              <a:rPr kumimoji="0" lang="et-EE" sz="900" b="0" i="0" u="none" strike="noStrike" kern="0" cap="none" spc="0" normalizeH="0" baseline="0" noProof="0" dirty="0">
                <a:ln>
                  <a:noFill/>
                </a:ln>
                <a:solidFill>
                  <a:srgbClr val="0071CE"/>
                </a:solidFill>
                <a:effectLst/>
                <a:uLnTx/>
                <a:uFillTx/>
                <a:latin typeface="Calibri" panose="020F0502020204030204"/>
                <a:ea typeface="+mn-ea"/>
                <a:cs typeface="+mn-cs"/>
              </a:rPr>
              <a:t>elualasid</a:t>
            </a:r>
            <a:r>
              <a:rPr kumimoji="0" lang="ca-ES" sz="900" b="0" i="0" u="none" strike="noStrike" kern="0" cap="none" spc="0" normalizeH="0" baseline="0" noProof="0" dirty="0">
                <a:ln>
                  <a:noFill/>
                </a:ln>
                <a:solidFill>
                  <a:srgbClr val="0071CE"/>
                </a:solidFill>
                <a:effectLst/>
                <a:uLnTx/>
                <a:uFillTx/>
                <a:latin typeface="Calibri" panose="020F0502020204030204"/>
                <a:ea typeface="+mn-ea"/>
                <a:cs typeface="+mn-cs"/>
              </a:rPr>
              <a:t> </a:t>
            </a:r>
            <a:r>
              <a:rPr kumimoji="0" lang="et-EE" sz="900" b="0" i="0" u="none" strike="noStrike" kern="0" cap="none" spc="0" normalizeH="0" baseline="0" noProof="0" dirty="0">
                <a:ln>
                  <a:noFill/>
                </a:ln>
                <a:solidFill>
                  <a:srgbClr val="0071CE"/>
                </a:solidFill>
                <a:effectLst/>
                <a:uLnTx/>
                <a:uFillTx/>
                <a:latin typeface="Calibri" panose="020F0502020204030204"/>
                <a:ea typeface="+mn-ea"/>
                <a:cs typeface="+mn-cs"/>
              </a:rPr>
              <a:t>ja</a:t>
            </a:r>
            <a:r>
              <a:rPr kumimoji="0" lang="ca-ES" sz="900" b="0" i="0" u="none" strike="noStrike" kern="0" cap="none" spc="0" normalizeH="0" baseline="0" noProof="0" dirty="0">
                <a:ln>
                  <a:noFill/>
                </a:ln>
                <a:solidFill>
                  <a:srgbClr val="0071CE"/>
                </a:solidFill>
                <a:effectLst/>
                <a:uLnTx/>
                <a:uFillTx/>
                <a:latin typeface="Calibri" panose="020F0502020204030204"/>
                <a:ea typeface="+mn-ea"/>
                <a:cs typeface="+mn-cs"/>
              </a:rPr>
              <a:t> nendega tegelevaid inimesi</a:t>
            </a:r>
            <a:endParaRPr kumimoji="0" lang="et-EE"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50" name="Picture 2" descr="pi symbol on vector technology pattern background - pi stock illustrations">
            <a:extLst>
              <a:ext uri="{FF2B5EF4-FFF2-40B4-BE49-F238E27FC236}">
                <a16:creationId xmlns:a16="http://schemas.microsoft.com/office/drawing/2014/main" id="{A12B3BC8-7A67-49D1-ADD7-ADE365F881BF}"/>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852854" y="741532"/>
            <a:ext cx="817890" cy="775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16A444-D9A6-474F-A997-7902D03B69BA}"/>
              </a:ext>
            </a:extLst>
          </p:cNvPr>
          <p:cNvSpPr txBox="1"/>
          <p:nvPr/>
        </p:nvSpPr>
        <p:spPr>
          <a:xfrm>
            <a:off x="704888" y="2820672"/>
            <a:ext cx="2348867" cy="246221"/>
          </a:xfrm>
          <a:prstGeom prst="rect">
            <a:avLst/>
          </a:prstGeom>
          <a:solidFill>
            <a:schemeClr val="bg1"/>
          </a:solidFill>
        </p:spPr>
        <p:txBody>
          <a:bodyPr wrap="square" rtlCol="0">
            <a:spAutoFit/>
          </a:bodyPr>
          <a:lstStyle/>
          <a:p>
            <a:pPr marL="0" marR="0" lvl="0" indent="0" algn="l" defTabSz="914184" rtl="0" eaLnBrk="1" fontAlgn="auto" latinLnBrk="0" hangingPunct="1">
              <a:lnSpc>
                <a:spcPct val="100000"/>
              </a:lnSpc>
              <a:spcBef>
                <a:spcPts val="0"/>
              </a:spcBef>
              <a:spcAft>
                <a:spcPts val="0"/>
              </a:spcAft>
              <a:buClrTx/>
              <a:buSzTx/>
              <a:buFontTx/>
              <a:buNone/>
              <a:tabLst/>
              <a:defRPr/>
            </a:pPr>
            <a:r>
              <a:rPr kumimoji="0" lang="et-EE" sz="1000" b="0" i="1" u="none" strike="noStrike" kern="0" cap="none" spc="0" normalizeH="0" baseline="0" noProof="0" dirty="0">
                <a:ln>
                  <a:noFill/>
                </a:ln>
                <a:solidFill>
                  <a:srgbClr val="0071CE"/>
                </a:solidFill>
                <a:effectLst/>
                <a:uLnTx/>
                <a:uFillTx/>
                <a:latin typeface="Calibri" panose="020F0502020204030204"/>
                <a:ea typeface="+mn-ea"/>
                <a:cs typeface="+mn-cs"/>
              </a:rPr>
              <a:t>Oma ala spetsialist!</a:t>
            </a:r>
            <a:endParaRPr kumimoji="0" lang="et-EE"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1C0D389-2DD6-43B4-A156-5B6D65BB17F4}"/>
              </a:ext>
            </a:extLst>
          </p:cNvPr>
          <p:cNvSpPr txBox="1"/>
          <p:nvPr/>
        </p:nvSpPr>
        <p:spPr>
          <a:xfrm>
            <a:off x="2780189" y="822238"/>
            <a:ext cx="2686398" cy="369332"/>
          </a:xfrm>
          <a:prstGeom prst="rect">
            <a:avLst/>
          </a:prstGeom>
          <a:solidFill>
            <a:schemeClr val="bg1"/>
          </a:solidFill>
        </p:spPr>
        <p:txBody>
          <a:bodyPr wrap="square" rtlCol="0">
            <a:spAutoFit/>
          </a:bodyPr>
          <a:lstStyle/>
          <a:p>
            <a:pPr marL="0" marR="0" lvl="0" indent="0" algn="l" defTabSz="914184" rtl="0" eaLnBrk="1" fontAlgn="auto" latinLnBrk="0" hangingPunct="1">
              <a:lnSpc>
                <a:spcPct val="100000"/>
              </a:lnSpc>
              <a:spcBef>
                <a:spcPts val="0"/>
              </a:spcBef>
              <a:spcAft>
                <a:spcPts val="0"/>
              </a:spcAft>
              <a:buClrTx/>
              <a:buSzTx/>
              <a:buFontTx/>
              <a:buNone/>
              <a:tabLst/>
              <a:defRPr/>
            </a:pPr>
            <a:r>
              <a:rPr kumimoji="0" lang="et-EE" sz="900" b="0" i="1" u="none" strike="noStrike" kern="0" cap="none" spc="0" normalizeH="0" baseline="0" noProof="0" dirty="0">
                <a:ln>
                  <a:noFill/>
                </a:ln>
                <a:solidFill>
                  <a:srgbClr val="0071CE"/>
                </a:solidFill>
                <a:effectLst/>
                <a:uLnTx/>
                <a:uFillTx/>
                <a:latin typeface="Calibri" panose="020F0502020204030204"/>
                <a:ea typeface="+mn-ea"/>
                <a:cs typeface="+mn-cs"/>
              </a:rPr>
              <a:t>L</a:t>
            </a:r>
            <a:r>
              <a:rPr kumimoji="0" lang="fi-FI" sz="900" b="0" i="1" u="none" strike="noStrike" kern="0" cap="none" spc="0" normalizeH="0" baseline="0" noProof="0" dirty="0" err="1">
                <a:ln>
                  <a:noFill/>
                </a:ln>
                <a:solidFill>
                  <a:srgbClr val="0071CE"/>
                </a:solidFill>
                <a:effectLst/>
                <a:uLnTx/>
                <a:uFillTx/>
                <a:latin typeface="Calibri" panose="020F0502020204030204"/>
                <a:ea typeface="+mn-ea"/>
                <a:cs typeface="+mn-cs"/>
              </a:rPr>
              <a:t>isaks</a:t>
            </a:r>
            <a:r>
              <a:rPr kumimoji="0" lang="fi-FI" sz="900" b="0" i="1" u="none" strike="noStrike" kern="0" cap="none" spc="0" normalizeH="0" baseline="0" noProof="0" dirty="0">
                <a:ln>
                  <a:noFill/>
                </a:ln>
                <a:solidFill>
                  <a:srgbClr val="0071CE"/>
                </a:solidFill>
                <a:effectLst/>
                <a:uLnTx/>
                <a:uFillTx/>
                <a:latin typeface="Calibri" panose="020F0502020204030204"/>
                <a:ea typeface="+mn-ea"/>
                <a:cs typeface="+mn-cs"/>
              </a:rPr>
              <a:t> </a:t>
            </a:r>
            <a:r>
              <a:rPr kumimoji="0" lang="fi-FI" sz="900" b="0" i="1" u="none" strike="noStrike" kern="0" cap="none" spc="0" normalizeH="0" baseline="0" noProof="0" dirty="0" err="1">
                <a:ln>
                  <a:noFill/>
                </a:ln>
                <a:solidFill>
                  <a:srgbClr val="0071CE"/>
                </a:solidFill>
                <a:effectLst/>
                <a:uLnTx/>
                <a:uFillTx/>
                <a:latin typeface="Calibri" panose="020F0502020204030204"/>
                <a:ea typeface="+mn-ea"/>
                <a:cs typeface="+mn-cs"/>
              </a:rPr>
              <a:t>sügavatele</a:t>
            </a:r>
            <a:r>
              <a:rPr kumimoji="0" lang="fi-FI" sz="900" b="0" i="1" u="none" strike="noStrike" kern="0" cap="none" spc="0" normalizeH="0" baseline="0" noProof="0" dirty="0">
                <a:ln>
                  <a:noFill/>
                </a:ln>
                <a:solidFill>
                  <a:srgbClr val="0071CE"/>
                </a:solidFill>
                <a:effectLst/>
                <a:uLnTx/>
                <a:uFillTx/>
                <a:latin typeface="Calibri" panose="020F0502020204030204"/>
                <a:ea typeface="+mn-ea"/>
                <a:cs typeface="+mn-cs"/>
              </a:rPr>
              <a:t> erialastele </a:t>
            </a:r>
            <a:r>
              <a:rPr kumimoji="0" lang="fi-FI" sz="900" b="0" i="1" u="none" strike="noStrike" kern="0" cap="none" spc="0" normalizeH="0" baseline="0" noProof="0" dirty="0" err="1">
                <a:ln>
                  <a:noFill/>
                </a:ln>
                <a:solidFill>
                  <a:srgbClr val="0071CE"/>
                </a:solidFill>
                <a:effectLst/>
                <a:uLnTx/>
                <a:uFillTx/>
                <a:latin typeface="Calibri" panose="020F0502020204030204"/>
                <a:ea typeface="+mn-ea"/>
                <a:cs typeface="+mn-cs"/>
              </a:rPr>
              <a:t>teadmistele</a:t>
            </a:r>
            <a:r>
              <a:rPr kumimoji="0" lang="fi-FI" sz="900" b="0" i="1" u="none" strike="noStrike" kern="0" cap="none" spc="0" normalizeH="0" baseline="0" noProof="0" dirty="0">
                <a:ln>
                  <a:noFill/>
                </a:ln>
                <a:solidFill>
                  <a:srgbClr val="0071CE"/>
                </a:solidFill>
                <a:effectLst/>
                <a:uLnTx/>
                <a:uFillTx/>
                <a:latin typeface="Calibri" panose="020F0502020204030204"/>
                <a:ea typeface="+mn-ea"/>
                <a:cs typeface="+mn-cs"/>
              </a:rPr>
              <a:t> ja </a:t>
            </a:r>
            <a:r>
              <a:rPr kumimoji="0" lang="fi-FI" sz="900" b="0" i="1" u="none" strike="noStrike" kern="0" cap="none" spc="0" normalizeH="0" baseline="0" noProof="0" dirty="0" err="1">
                <a:ln>
                  <a:noFill/>
                </a:ln>
                <a:solidFill>
                  <a:srgbClr val="0071CE"/>
                </a:solidFill>
                <a:effectLst/>
                <a:uLnTx/>
                <a:uFillTx/>
                <a:latin typeface="Calibri" panose="020F0502020204030204"/>
                <a:ea typeface="+mn-ea"/>
                <a:cs typeface="+mn-cs"/>
              </a:rPr>
              <a:t>oskustele</a:t>
            </a:r>
            <a:r>
              <a:rPr kumimoji="0" lang="fi-FI" sz="900" b="0" i="1" u="none" strike="noStrike" kern="0" cap="none" spc="0" normalizeH="0" baseline="0" noProof="0" dirty="0">
                <a:ln>
                  <a:noFill/>
                </a:ln>
                <a:solidFill>
                  <a:srgbClr val="0071CE"/>
                </a:solidFill>
                <a:effectLst/>
                <a:uLnTx/>
                <a:uFillTx/>
                <a:latin typeface="Calibri" panose="020F0502020204030204"/>
                <a:ea typeface="+mn-ea"/>
                <a:cs typeface="+mn-cs"/>
              </a:rPr>
              <a:t> on vaja </a:t>
            </a:r>
            <a:r>
              <a:rPr kumimoji="0" lang="fi-FI" sz="900" b="0" i="1" u="none" strike="noStrike" kern="0" cap="none" spc="0" normalizeH="0" baseline="0" noProof="0" dirty="0" err="1">
                <a:ln>
                  <a:noFill/>
                </a:ln>
                <a:solidFill>
                  <a:srgbClr val="0071CE"/>
                </a:solidFill>
                <a:effectLst/>
                <a:uLnTx/>
                <a:uFillTx/>
                <a:latin typeface="Calibri" panose="020F0502020204030204"/>
                <a:ea typeface="+mn-ea"/>
                <a:cs typeface="+mn-cs"/>
              </a:rPr>
              <a:t>juurde</a:t>
            </a:r>
            <a:r>
              <a:rPr kumimoji="0" lang="fi-FI" sz="900" b="0" i="1" u="none" strike="noStrike" kern="0" cap="none" spc="0" normalizeH="0" baseline="0" noProof="0" dirty="0">
                <a:ln>
                  <a:noFill/>
                </a:ln>
                <a:solidFill>
                  <a:srgbClr val="0071CE"/>
                </a:solidFill>
                <a:effectLst/>
                <a:uLnTx/>
                <a:uFillTx/>
                <a:latin typeface="Calibri" panose="020F0502020204030204"/>
                <a:ea typeface="+mn-ea"/>
                <a:cs typeface="+mn-cs"/>
              </a:rPr>
              <a:t> </a:t>
            </a:r>
            <a:r>
              <a:rPr kumimoji="0" lang="fi-FI" sz="900" b="0" i="1" u="none" strike="noStrike" kern="0" cap="none" spc="0" normalizeH="0" baseline="0" noProof="0" dirty="0" err="1">
                <a:ln>
                  <a:noFill/>
                </a:ln>
                <a:solidFill>
                  <a:srgbClr val="0071CE"/>
                </a:solidFill>
                <a:effectLst/>
                <a:uLnTx/>
                <a:uFillTx/>
                <a:latin typeface="Calibri" panose="020F0502020204030204"/>
                <a:ea typeface="+mn-ea"/>
                <a:cs typeface="+mn-cs"/>
              </a:rPr>
              <a:t>teise</a:t>
            </a:r>
            <a:r>
              <a:rPr kumimoji="0" lang="fi-FI" sz="900" b="0" i="1" u="none" strike="noStrike" kern="0" cap="none" spc="0" normalizeH="0" baseline="0" noProof="0" dirty="0">
                <a:ln>
                  <a:noFill/>
                </a:ln>
                <a:solidFill>
                  <a:srgbClr val="0071CE"/>
                </a:solidFill>
                <a:effectLst/>
                <a:uLnTx/>
                <a:uFillTx/>
                <a:latin typeface="Calibri" panose="020F0502020204030204"/>
                <a:ea typeface="+mn-ea"/>
                <a:cs typeface="+mn-cs"/>
              </a:rPr>
              <a:t> sambana </a:t>
            </a:r>
            <a:r>
              <a:rPr kumimoji="0" lang="fi-FI" sz="900" b="1" i="1" u="none" strike="noStrike" kern="0" cap="none" spc="0" normalizeH="0" baseline="0" noProof="0" dirty="0">
                <a:ln>
                  <a:noFill/>
                </a:ln>
                <a:solidFill>
                  <a:srgbClr val="0071CE"/>
                </a:solidFill>
                <a:effectLst/>
                <a:uLnTx/>
                <a:uFillTx/>
                <a:latin typeface="Calibri" panose="020F0502020204030204"/>
                <a:ea typeface="+mn-ea"/>
                <a:cs typeface="+mn-cs"/>
              </a:rPr>
              <a:t>erialas</a:t>
            </a:r>
            <a:r>
              <a:rPr kumimoji="0" lang="et-EE" sz="900" b="1" i="1" u="none" strike="noStrike" kern="0" cap="none" spc="0" normalizeH="0" baseline="0" noProof="0" dirty="0" err="1">
                <a:ln>
                  <a:noFill/>
                </a:ln>
                <a:solidFill>
                  <a:srgbClr val="0071CE"/>
                </a:solidFill>
                <a:effectLst/>
                <a:uLnTx/>
                <a:uFillTx/>
                <a:latin typeface="Calibri" panose="020F0502020204030204"/>
                <a:ea typeface="+mn-ea"/>
                <a:cs typeface="+mn-cs"/>
              </a:rPr>
              <a:t>eid</a:t>
            </a:r>
            <a:r>
              <a:rPr kumimoji="0" lang="fi-FI" sz="900" b="1" i="1" u="none" strike="noStrike" kern="0" cap="none" spc="0" normalizeH="0" baseline="0" noProof="0" dirty="0">
                <a:ln>
                  <a:noFill/>
                </a:ln>
                <a:solidFill>
                  <a:srgbClr val="0071CE"/>
                </a:solidFill>
                <a:effectLst/>
                <a:uLnTx/>
                <a:uFillTx/>
                <a:latin typeface="Calibri" panose="020F0502020204030204"/>
                <a:ea typeface="+mn-ea"/>
                <a:cs typeface="+mn-cs"/>
              </a:rPr>
              <a:t> </a:t>
            </a:r>
            <a:r>
              <a:rPr kumimoji="0" lang="fi-FI" sz="900" b="1" i="1" u="none" strike="noStrike" kern="0" cap="none" spc="0" normalizeH="0" baseline="0" noProof="0" dirty="0" err="1">
                <a:ln>
                  <a:noFill/>
                </a:ln>
                <a:solidFill>
                  <a:srgbClr val="0071CE"/>
                </a:solidFill>
                <a:effectLst/>
                <a:uLnTx/>
                <a:uFillTx/>
                <a:latin typeface="Calibri" panose="020F0502020204030204"/>
                <a:ea typeface="+mn-ea"/>
                <a:cs typeface="+mn-cs"/>
              </a:rPr>
              <a:t>digioskus</a:t>
            </a:r>
            <a:r>
              <a:rPr kumimoji="0" lang="et-EE" sz="900" b="1" i="1" u="none" strike="noStrike" kern="0" cap="none" spc="0" normalizeH="0" baseline="0" noProof="0" dirty="0">
                <a:ln>
                  <a:noFill/>
                </a:ln>
                <a:solidFill>
                  <a:srgbClr val="0071CE"/>
                </a:solidFill>
                <a:effectLst/>
                <a:uLnTx/>
                <a:uFillTx/>
                <a:latin typeface="Calibri" panose="020F0502020204030204"/>
                <a:ea typeface="+mn-ea"/>
                <a:cs typeface="+mn-cs"/>
              </a:rPr>
              <a:t>i</a:t>
            </a:r>
            <a:endParaRPr kumimoji="0" lang="et-EE"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488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SKA Theme">
  <a:themeElements>
    <a:clrScheme name="OSKA">
      <a:dk1>
        <a:srgbClr val="000000"/>
      </a:dk1>
      <a:lt1>
        <a:srgbClr val="FFFFFF"/>
      </a:lt1>
      <a:dk2>
        <a:srgbClr val="0071CE"/>
      </a:dk2>
      <a:lt2>
        <a:srgbClr val="FFD300"/>
      </a:lt2>
      <a:accent1>
        <a:srgbClr val="E9E9E9"/>
      </a:accent1>
      <a:accent2>
        <a:srgbClr val="810E90"/>
      </a:accent2>
      <a:accent3>
        <a:srgbClr val="FF9E16"/>
      </a:accent3>
      <a:accent4>
        <a:srgbClr val="DD0031"/>
      </a:accent4>
      <a:accent5>
        <a:srgbClr val="00954E"/>
      </a:accent5>
      <a:accent6>
        <a:srgbClr val="FB7598"/>
      </a:accent6>
      <a:hlink>
        <a:srgbClr val="0071CE"/>
      </a:hlink>
      <a:folHlink>
        <a:srgbClr val="810E9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SKA Theme">
  <a:themeElements>
    <a:clrScheme name="OSKA">
      <a:dk1>
        <a:srgbClr val="000000"/>
      </a:dk1>
      <a:lt1>
        <a:srgbClr val="FFFFFF"/>
      </a:lt1>
      <a:dk2>
        <a:srgbClr val="0071CE"/>
      </a:dk2>
      <a:lt2>
        <a:srgbClr val="FFD300"/>
      </a:lt2>
      <a:accent1>
        <a:srgbClr val="E9E9E9"/>
      </a:accent1>
      <a:accent2>
        <a:srgbClr val="810E90"/>
      </a:accent2>
      <a:accent3>
        <a:srgbClr val="FF9E16"/>
      </a:accent3>
      <a:accent4>
        <a:srgbClr val="DD0031"/>
      </a:accent4>
      <a:accent5>
        <a:srgbClr val="00954E"/>
      </a:accent5>
      <a:accent6>
        <a:srgbClr val="FB7598"/>
      </a:accent6>
      <a:hlink>
        <a:srgbClr val="0071CE"/>
      </a:hlink>
      <a:folHlink>
        <a:srgbClr val="810E9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01F122CCD250E46B3A45D4C94D36B02" ma:contentTypeVersion="17" ma:contentTypeDescription="Loo uus dokument" ma:contentTypeScope="" ma:versionID="6b10099ec15df1cb7cad9b335c86e60e">
  <xsd:schema xmlns:xsd="http://www.w3.org/2001/XMLSchema" xmlns:xs="http://www.w3.org/2001/XMLSchema" xmlns:p="http://schemas.microsoft.com/office/2006/metadata/properties" xmlns:ns2="4f17d19e-6186-4317-943b-d4f60b90dc96" xmlns:ns3="4fd49934-d996-4f6d-a16c-8a4be1da3af3" targetNamespace="http://schemas.microsoft.com/office/2006/metadata/properties" ma:root="true" ma:fieldsID="08921322178e738c9a33517c3b344b92" ns2:_="" ns3:_="">
    <xsd:import namespace="4f17d19e-6186-4317-943b-d4f60b90dc96"/>
    <xsd:import namespace="4fd49934-d996-4f6d-a16c-8a4be1da3af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7d19e-6186-4317-943b-d4f60b90dc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Pildisildid" ma:readOnly="false" ma:fieldId="{5cf76f15-5ced-4ddc-b409-7134ff3c332f}" ma:taxonomyMulti="true" ma:sspId="aac58b60-4b64-42d2-9310-8a033182b4f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d49934-d996-4f6d-a16c-8a4be1da3af3" elementFormDefault="qualified">
    <xsd:import namespace="http://schemas.microsoft.com/office/2006/documentManagement/types"/>
    <xsd:import namespace="http://schemas.microsoft.com/office/infopath/2007/PartnerControls"/>
    <xsd:element name="SharedWithUsers" ma:index="17"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Ühiskasutusse andmise üksikasjad" ma:internalName="SharedWithDetails" ma:readOnly="true">
      <xsd:simpleType>
        <xsd:restriction base="dms:Note">
          <xsd:maxLength value="255"/>
        </xsd:restriction>
      </xsd:simpleType>
    </xsd:element>
    <xsd:element name="TaxCatchAll" ma:index="22" nillable="true" ma:displayName="Taxonomy Catch All Column" ma:hidden="true" ma:list="{69fba91c-a973-4d68-87c5-ab7d51079fcd}" ma:internalName="TaxCatchAll" ma:showField="CatchAllData" ma:web="4fd49934-d996-4f6d-a16c-8a4be1da3a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17d19e-6186-4317-943b-d4f60b90dc96">
      <Terms xmlns="http://schemas.microsoft.com/office/infopath/2007/PartnerControls"/>
    </lcf76f155ced4ddcb4097134ff3c332f>
    <TaxCatchAll xmlns="4fd49934-d996-4f6d-a16c-8a4be1da3af3" xsi:nil="true"/>
  </documentManagement>
</p:properties>
</file>

<file path=customXml/itemProps1.xml><?xml version="1.0" encoding="utf-8"?>
<ds:datastoreItem xmlns:ds="http://schemas.openxmlformats.org/officeDocument/2006/customXml" ds:itemID="{CB0E162E-C0C1-4DEB-8458-C40A5422502A}"/>
</file>

<file path=customXml/itemProps2.xml><?xml version="1.0" encoding="utf-8"?>
<ds:datastoreItem xmlns:ds="http://schemas.openxmlformats.org/officeDocument/2006/customXml" ds:itemID="{C505DE7B-F46E-488E-BEAD-461CFC9FCDA1}"/>
</file>

<file path=customXml/itemProps3.xml><?xml version="1.0" encoding="utf-8"?>
<ds:datastoreItem xmlns:ds="http://schemas.openxmlformats.org/officeDocument/2006/customXml" ds:itemID="{16A5FFCC-CC78-4CE2-BF75-87B473417BB2}"/>
</file>

<file path=docProps/app.xml><?xml version="1.0" encoding="utf-8"?>
<Properties xmlns="http://schemas.openxmlformats.org/officeDocument/2006/extended-properties" xmlns:vt="http://schemas.openxmlformats.org/officeDocument/2006/docPropsVTypes">
  <Template/>
  <TotalTime>0</TotalTime>
  <Words>2990</Words>
  <Application>Microsoft Office PowerPoint</Application>
  <PresentationFormat>Custom</PresentationFormat>
  <Paragraphs>207</Paragraphs>
  <Slides>17</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Wingdings</vt:lpstr>
      <vt:lpstr>Gotham Rounded Bold</vt:lpstr>
      <vt:lpstr>Symbol</vt:lpstr>
      <vt:lpstr>Gotham Rounded Medium</vt:lpstr>
      <vt:lpstr>Calibri Light</vt:lpstr>
      <vt:lpstr>Verdana</vt:lpstr>
      <vt:lpstr>Arial</vt:lpstr>
      <vt:lpstr>Calibri Body</vt:lpstr>
      <vt:lpstr>Calibri</vt:lpstr>
      <vt:lpstr>OSKA Theme</vt:lpstr>
      <vt:lpstr>1_OSKA Theme</vt:lpstr>
      <vt:lpstr>Office Theme</vt:lpstr>
      <vt:lpstr>Ühiskonna ja tööturu ootused ning vajadused täienduskoolitusele</vt:lpstr>
      <vt:lpstr>PowerPoint Presentation</vt:lpstr>
      <vt:lpstr>PowerPoint Presentation</vt:lpstr>
      <vt:lpstr>ROHEPÖÖRE  </vt:lpstr>
      <vt:lpstr>Rahvastikuprognoos: nooremaid tööealisi jääb vähemaks</vt:lpstr>
      <vt:lpstr>PowerPoint Presentation</vt:lpstr>
      <vt:lpstr>Tööstus ja oskustöö: Ida-Virumaa eelis?</vt:lpstr>
      <vt:lpstr>Kus teadmusmahukuse kasvatamine annaks kõige suurema tõuke lisandväärtusele? arvestades nii EL innovatsiooniliidrite kogemust kui digi- ja rohepöörde ning riigi strateegilisi eesmärke </vt:lpstr>
      <vt:lpstr>I-kujulise kompetentsuse asemel T-kompetentsus,  nüüd räägime juba 𝛑-kompetentsusest </vt:lpstr>
      <vt:lpstr>IKT-oskused, mida on vaja paljudel ametialadel</vt:lpstr>
      <vt:lpstr>Mis on tööelu üldoskused?</vt:lpstr>
      <vt:lpstr>OSKA üldoskuste TOP 10 </vt:lpstr>
      <vt:lpstr>PowerPoint Presentation</vt:lpstr>
      <vt:lpstr>PowerPoint Presentation</vt:lpstr>
      <vt:lpstr>PowerPoint Presentation</vt:lpstr>
      <vt:lpstr>Isikuteenuste kvaliteet on ebaühtlane, osa isikuteenindajaid pakub teenust erialase väljaõppeta, kuid teenuseosutaja oskamatu tegevusega võib kaasneda oht inimese tervisele Isikuteenuste valdkonna koolitused on ebaühtlase kvaliteediga ja osaliselt ebapiisava mahuga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OSKA esitlus</dc:title>
  <dc:creator/>
  <cp:lastModifiedBy/>
  <cp:revision>1</cp:revision>
  <dcterms:created xsi:type="dcterms:W3CDTF">2016-02-10T11:23:59Z</dcterms:created>
  <dcterms:modified xsi:type="dcterms:W3CDTF">2023-05-23T15:19:31Z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0x010100401F122CCD250E46B3A45D4C94D36B02</vt:lpwstr>
  </property>
</Properties>
</file>