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</p:sldMasterIdLst>
  <p:handoutMasterIdLst>
    <p:handoutMasterId r:id="rId18"/>
  </p:handoutMasterIdLst>
  <p:sldIdLst>
    <p:sldId id="258" r:id="rId5"/>
    <p:sldId id="259" r:id="rId6"/>
    <p:sldId id="266" r:id="rId7"/>
    <p:sldId id="267" r:id="rId8"/>
    <p:sldId id="269" r:id="rId9"/>
    <p:sldId id="268" r:id="rId10"/>
    <p:sldId id="270" r:id="rId11"/>
    <p:sldId id="271" r:id="rId12"/>
    <p:sldId id="272" r:id="rId13"/>
    <p:sldId id="273" r:id="rId14"/>
    <p:sldId id="275" r:id="rId15"/>
    <p:sldId id="276" r:id="rId16"/>
    <p:sldId id="263" r:id="rId17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Mulish" pitchFamily="2" charset="-70"/>
      <p:regular r:id="rId23"/>
      <p:bold r:id="rId24"/>
      <p:italic r:id="rId25"/>
      <p:boldItalic r:id="rId26"/>
    </p:embeddedFont>
    <p:embeddedFont>
      <p:font typeface="Mulish Bold" pitchFamily="2" charset="-70"/>
      <p:bold r:id="rId27"/>
    </p:embeddedFont>
  </p:embeddedFontLst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221"/>
    <a:srgbClr val="1125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6D141B-0C7E-46AF-AC3A-5445DB7A609B}" v="29" dt="2023-05-24T20:23:14.025"/>
    <p1510:client id="{B736611D-9E80-4942-8A8C-AB699DC82687}" v="8" dt="2023-05-23T21:05:17.8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7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2C31378-279C-6031-B002-24094DD7B70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01772A-3465-B650-DB90-C6C947DA672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B6FE82-B8BD-4A5D-9E64-6C75A2ABDC7D}" type="datetimeFigureOut">
              <a:rPr lang="et-EE" smtClean="0"/>
              <a:t>24.05.2023</a:t>
            </a:fld>
            <a:endParaRPr lang="et-E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93FD7B-0F55-0674-3ABE-DC0FB1ABF0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C57FA0-2812-22E2-DDF1-1BBBE2CDCF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D726FA-3B1A-49AD-AE68-9B9EA420E83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5747330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25DB8B4B-CD41-A7F1-C365-5E26788D64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376" y="603148"/>
            <a:ext cx="2827337" cy="482509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95257531-0DE5-E29F-1D66-DE884C9D760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712" y="4583478"/>
            <a:ext cx="3398675" cy="3808752"/>
          </a:xfrm>
          <a:prstGeom prst="rect">
            <a:avLst/>
          </a:prstGeom>
        </p:spPr>
      </p:pic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48D0860B-9C8B-49B2-9126-E287477F66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666" y="432430"/>
            <a:ext cx="2801731" cy="94505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5600">
                <a:solidFill>
                  <a:srgbClr val="112549"/>
                </a:solidFill>
                <a:latin typeface="+mj-lt"/>
              </a:defRPr>
            </a:lvl1pPr>
          </a:lstStyle>
          <a:p>
            <a:pPr lvl="0"/>
            <a:r>
              <a:rPr lang="et-EE"/>
              <a:t>Pealkiri</a:t>
            </a:r>
            <a:endParaRPr lang="fi-FI"/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ABEB7F72-7046-C688-AC30-9EE3E40128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4273" y="1548271"/>
            <a:ext cx="5846762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369115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675B90DB-618A-001A-EDE3-62DE0EF5925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445" y="0"/>
            <a:ext cx="12188825" cy="6858000"/>
          </a:xfrm>
          <a:prstGeom prst="rect">
            <a:avLst/>
          </a:prstGeom>
          <a:solidFill>
            <a:srgbClr val="C6E8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t-EE"/>
          </a:p>
        </p:txBody>
      </p:sp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3EACA2B6-7747-130B-8434-B265BDB1CB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376" y="603148"/>
            <a:ext cx="2827337" cy="48250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00F3404-0373-6AE6-823C-209713D4FC1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27712" y="4587402"/>
            <a:ext cx="3398674" cy="3808752"/>
          </a:xfrm>
          <a:prstGeom prst="rect">
            <a:avLst/>
          </a:prstGeom>
        </p:spPr>
      </p:pic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D55DF7F1-E474-8C27-2CBC-AEBAF41BB2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666" y="432430"/>
            <a:ext cx="2801731" cy="94505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5600">
                <a:solidFill>
                  <a:srgbClr val="112549"/>
                </a:solidFill>
                <a:latin typeface="+mj-lt"/>
              </a:defRPr>
            </a:lvl1pPr>
          </a:lstStyle>
          <a:p>
            <a:pPr lvl="0"/>
            <a:r>
              <a:rPr lang="et-EE"/>
              <a:t>Pealkiri</a:t>
            </a:r>
            <a:endParaRPr lang="fi-FI"/>
          </a:p>
        </p:txBody>
      </p:sp>
      <p:sp>
        <p:nvSpPr>
          <p:cNvPr id="4" name="Text Placeholder 16">
            <a:extLst>
              <a:ext uri="{FF2B5EF4-FFF2-40B4-BE49-F238E27FC236}">
                <a16:creationId xmlns:a16="http://schemas.microsoft.com/office/drawing/2014/main" id="{815E03AB-3C07-8736-E9E8-D6992B47930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4273" y="1548271"/>
            <a:ext cx="5846762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042170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D30522D2-C037-C671-BCC4-15E65319E7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376" y="603148"/>
            <a:ext cx="2827337" cy="48250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8ABCAF9-8AC8-2D36-2480-CC5C401AF5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1423" y="1616391"/>
            <a:ext cx="4678822" cy="4527281"/>
          </a:xfrm>
          <a:prstGeom prst="rect">
            <a:avLst/>
          </a:prstGeom>
        </p:spPr>
      </p:pic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7A0BFEF3-EABD-2AB5-E26A-D646F47F01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666" y="432430"/>
            <a:ext cx="2801731" cy="94505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5600">
                <a:solidFill>
                  <a:srgbClr val="112549"/>
                </a:solidFill>
                <a:latin typeface="+mj-lt"/>
              </a:defRPr>
            </a:lvl1pPr>
          </a:lstStyle>
          <a:p>
            <a:pPr lvl="0"/>
            <a:r>
              <a:rPr lang="et-EE"/>
              <a:t>Pealkiri</a:t>
            </a:r>
            <a:endParaRPr lang="fi-FI"/>
          </a:p>
        </p:txBody>
      </p:sp>
      <p:sp>
        <p:nvSpPr>
          <p:cNvPr id="4" name="Text Placeholder 16">
            <a:extLst>
              <a:ext uri="{FF2B5EF4-FFF2-40B4-BE49-F238E27FC236}">
                <a16:creationId xmlns:a16="http://schemas.microsoft.com/office/drawing/2014/main" id="{9312EFBE-609F-FF98-0A21-718FCE0AB6F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4273" y="1548271"/>
            <a:ext cx="5846762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87645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F78F8EB8-CDE4-E80A-7A91-E9514D24D2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8" y="5647270"/>
            <a:ext cx="3578225" cy="61065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CFD2768-2A77-327B-83AB-07BF36F288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77934" y="2161"/>
            <a:ext cx="6714066" cy="6853678"/>
          </a:xfrm>
          <a:prstGeom prst="rect">
            <a:avLst/>
          </a:prstGeom>
        </p:spPr>
      </p:pic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F6418711-9C38-6D62-52FF-A85DCF2A19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666" y="432430"/>
            <a:ext cx="2801731" cy="94505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5600">
                <a:solidFill>
                  <a:srgbClr val="112549"/>
                </a:solidFill>
                <a:latin typeface="+mj-lt"/>
              </a:defRPr>
            </a:lvl1pPr>
          </a:lstStyle>
          <a:p>
            <a:pPr lvl="0"/>
            <a:r>
              <a:rPr lang="et-EE"/>
              <a:t>Pealkiri</a:t>
            </a:r>
            <a:endParaRPr lang="fi-FI"/>
          </a:p>
        </p:txBody>
      </p:sp>
      <p:sp>
        <p:nvSpPr>
          <p:cNvPr id="4" name="Text Placeholder 16">
            <a:extLst>
              <a:ext uri="{FF2B5EF4-FFF2-40B4-BE49-F238E27FC236}">
                <a16:creationId xmlns:a16="http://schemas.microsoft.com/office/drawing/2014/main" id="{C2E571F0-7643-61B8-B3BD-EDEEF2EF81A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4273" y="1548271"/>
            <a:ext cx="4633661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69936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1A81859-DD58-6A89-8CC4-7CB10A4285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7761" y="875895"/>
            <a:ext cx="7541682" cy="27228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6000">
                <a:solidFill>
                  <a:srgbClr val="112549"/>
                </a:solidFill>
                <a:latin typeface="+mj-lt"/>
              </a:defRPr>
            </a:lvl1pPr>
          </a:lstStyle>
          <a:p>
            <a:pPr lvl="0"/>
            <a:r>
              <a:rPr lang="fi-FI" err="1"/>
              <a:t>Kes</a:t>
            </a:r>
            <a:r>
              <a:rPr lang="fi-FI"/>
              <a:t> </a:t>
            </a:r>
            <a:r>
              <a:rPr lang="fi-FI" err="1"/>
              <a:t>vastutab</a:t>
            </a:r>
            <a:r>
              <a:rPr lang="et-EE"/>
              <a:t> </a:t>
            </a:r>
            <a:r>
              <a:rPr lang="fi-FI" err="1"/>
              <a:t>koolituse</a:t>
            </a:r>
            <a:r>
              <a:rPr lang="fi-FI"/>
              <a:t> </a:t>
            </a:r>
            <a:r>
              <a:rPr lang="fi-FI" err="1"/>
              <a:t>kvaliteedi</a:t>
            </a:r>
            <a:r>
              <a:rPr lang="fi-FI"/>
              <a:t> </a:t>
            </a:r>
            <a:r>
              <a:rPr lang="fi-FI" err="1"/>
              <a:t>eest</a:t>
            </a:r>
            <a:r>
              <a:rPr lang="fi-FI"/>
              <a:t>? </a:t>
            </a:r>
          </a:p>
        </p:txBody>
      </p:sp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9BC50F3A-13E0-BB51-814C-3805AB525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8" y="5647270"/>
            <a:ext cx="3578225" cy="610655"/>
          </a:xfrm>
          <a:prstGeom prst="rect">
            <a:avLst/>
          </a:prstGeom>
        </p:spPr>
      </p:pic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DAE3AEC8-0EB0-7968-D4F4-2BFE056F07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8" y="5647270"/>
            <a:ext cx="3578225" cy="610655"/>
          </a:xfrm>
          <a:prstGeom prst="rect">
            <a:avLst/>
          </a:prstGeom>
        </p:spPr>
      </p:pic>
      <p:pic>
        <p:nvPicPr>
          <p:cNvPr id="3" name="Picture 2" descr="A picture containing icon&#10;&#10;Description automatically generated">
            <a:extLst>
              <a:ext uri="{FF2B5EF4-FFF2-40B4-BE49-F238E27FC236}">
                <a16:creationId xmlns:a16="http://schemas.microsoft.com/office/drawing/2014/main" id="{8B3A1B9A-3862-D867-A81E-66F6FC4FB1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434" y="3341598"/>
            <a:ext cx="5099820" cy="3673926"/>
          </a:xfrm>
          <a:prstGeom prst="rect">
            <a:avLst/>
          </a:prstGeom>
        </p:spPr>
      </p:pic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2A2DBA72-6508-3BF2-7F12-48964E1871B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7002" y="575070"/>
            <a:ext cx="3915434" cy="32602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b="1">
                <a:solidFill>
                  <a:srgbClr val="FF6221"/>
                </a:solidFill>
              </a:defRPr>
            </a:lvl1pPr>
          </a:lstStyle>
          <a:p>
            <a:pPr lvl="0"/>
            <a:r>
              <a:rPr lang="et-EE"/>
              <a:t>KEVADKONVERENTS 2023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E4878114-775B-017E-C289-1D51DE2A1BA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08090" y="622632"/>
            <a:ext cx="3482662" cy="727384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2000" b="1">
                <a:solidFill>
                  <a:srgbClr val="FF6221"/>
                </a:solidFill>
              </a:defRPr>
            </a:lvl1pPr>
          </a:lstStyle>
          <a:p>
            <a:pPr lvl="0"/>
            <a:r>
              <a:rPr lang="fi-FI"/>
              <a:t>20.04 </a:t>
            </a:r>
            <a:r>
              <a:rPr lang="fi-FI" err="1"/>
              <a:t>Tallinnas</a:t>
            </a:r>
            <a:r>
              <a:rPr lang="fi-FI"/>
              <a:t> ja </a:t>
            </a:r>
            <a:r>
              <a:rPr lang="fi-FI" err="1"/>
              <a:t>veebis</a:t>
            </a:r>
            <a:r>
              <a:rPr lang="et-EE"/>
              <a:t> </a:t>
            </a:r>
            <a:r>
              <a:rPr lang="fi-FI"/>
              <a:t>25.05 </a:t>
            </a:r>
            <a:r>
              <a:rPr lang="fi-FI" err="1"/>
              <a:t>Jõhvis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941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3545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509B25-5525-A920-932B-C10ABA13A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D87B29-724A-8858-A76D-28287FC7E2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617973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2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12549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F6221"/>
        </a:buClr>
        <a:buFont typeface="Arial" panose="020B0604020202020204" pitchFamily="34" charset="0"/>
        <a:buChar char="•"/>
        <a:defRPr sz="2800" kern="1200">
          <a:solidFill>
            <a:srgbClr val="11254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6221"/>
        </a:buClr>
        <a:buFont typeface="Arial" panose="020B0604020202020204" pitchFamily="34" charset="0"/>
        <a:buChar char="•"/>
        <a:defRPr sz="2400" kern="1200">
          <a:solidFill>
            <a:srgbClr val="11254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6221"/>
        </a:buClr>
        <a:buFont typeface="Arial" panose="020B0604020202020204" pitchFamily="34" charset="0"/>
        <a:buChar char="•"/>
        <a:defRPr sz="2000" kern="1200">
          <a:solidFill>
            <a:srgbClr val="11254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6221"/>
        </a:buClr>
        <a:buFont typeface="Arial" panose="020B0604020202020204" pitchFamily="34" charset="0"/>
        <a:buChar char="•"/>
        <a:defRPr sz="1800" kern="1200">
          <a:solidFill>
            <a:srgbClr val="11254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6221"/>
        </a:buClr>
        <a:buFont typeface="Arial" panose="020B0604020202020204" pitchFamily="34" charset="0"/>
        <a:buChar char="•"/>
        <a:defRPr sz="1800" kern="1200">
          <a:solidFill>
            <a:srgbClr val="11254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Irma.estra@harno.ee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haka.ee/wp-content/uploads/Taienduskoolituse-kvaliteet_VALMIS-RAPORT.pdf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haka.ee/wp-content/uploads/Lavendipohise-kvaliteedihindamise-tulemused-2019_2022.pdf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es vasutuab txt">
            <a:extLst>
              <a:ext uri="{FF2B5EF4-FFF2-40B4-BE49-F238E27FC236}">
                <a16:creationId xmlns:a16="http://schemas.microsoft.com/office/drawing/2014/main" id="{CC4032A1-F3E6-E85B-6339-14BC5CEAF4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726" y="966788"/>
            <a:ext cx="10801034" cy="252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t-EE" altLang="et-EE" sz="4800" b="1" dirty="0">
                <a:solidFill>
                  <a:srgbClr val="112549"/>
                </a:solidFill>
                <a:latin typeface="Mulish" pitchFamily="2" charset="0"/>
              </a:rPr>
              <a:t>HAKA kvaliteedihindamise kogemus: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t-EE" altLang="et-EE" sz="2000" b="1" dirty="0">
              <a:solidFill>
                <a:srgbClr val="112549"/>
              </a:solidFill>
              <a:latin typeface="Mulish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t-EE" altLang="et-EE" sz="4800" b="1" dirty="0">
                <a:solidFill>
                  <a:srgbClr val="112549"/>
                </a:solidFill>
                <a:latin typeface="Mulish" pitchFamily="2" charset="0"/>
              </a:rPr>
              <a:t>täienduskoolituse valdkonna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t-EE" altLang="et-EE" sz="4800" b="1" dirty="0">
                <a:solidFill>
                  <a:srgbClr val="112549"/>
                </a:solidFill>
                <a:latin typeface="Mulish" pitchFamily="2" charset="0"/>
              </a:rPr>
              <a:t>arengud ja kitsaskohad</a:t>
            </a:r>
          </a:p>
        </p:txBody>
      </p:sp>
      <p:sp>
        <p:nvSpPr>
          <p:cNvPr id="6" name="Kuup2">
            <a:extLst>
              <a:ext uri="{FF2B5EF4-FFF2-40B4-BE49-F238E27FC236}">
                <a16:creationId xmlns:a16="http://schemas.microsoft.com/office/drawing/2014/main" id="{B506217B-CEFF-B65D-F178-FE89FE3E0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38057" y="898525"/>
            <a:ext cx="14843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000" b="1" i="0" u="none" strike="noStrike" cap="none" normalizeH="0" baseline="0" dirty="0">
                <a:ln>
                  <a:noFill/>
                </a:ln>
                <a:solidFill>
                  <a:srgbClr val="FF6221"/>
                </a:solidFill>
                <a:effectLst/>
                <a:latin typeface="Mulish" pitchFamily="2" charset="0"/>
              </a:rPr>
              <a:t>25.05 Jõhvis</a:t>
            </a:r>
            <a:endParaRPr kumimoji="0" lang="et-EE" altLang="et-E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Kevadkonverents txt">
            <a:extLst>
              <a:ext uri="{FF2B5EF4-FFF2-40B4-BE49-F238E27FC236}">
                <a16:creationId xmlns:a16="http://schemas.microsoft.com/office/drawing/2014/main" id="{168E2349-4520-BC17-851A-E88D49E064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1" y="596900"/>
            <a:ext cx="3278188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900" b="1" i="0" u="none" strike="noStrike" cap="none" normalizeH="0" baseline="0">
                <a:ln>
                  <a:noFill/>
                </a:ln>
                <a:solidFill>
                  <a:srgbClr val="FF6221"/>
                </a:solidFill>
                <a:effectLst/>
                <a:latin typeface="Mulish" pitchFamily="2" charset="0"/>
              </a:rPr>
              <a:t>KEVADKONVERENTS 2023</a:t>
            </a:r>
            <a:endParaRPr kumimoji="0" lang="et-EE" altLang="et-E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Haka Logo" descr="Icon&#10;&#10;Description automatically generated">
            <a:extLst>
              <a:ext uri="{FF2B5EF4-FFF2-40B4-BE49-F238E27FC236}">
                <a16:creationId xmlns:a16="http://schemas.microsoft.com/office/drawing/2014/main" id="{C10FD843-15A0-F222-60AB-B4664F093C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8" y="5647270"/>
            <a:ext cx="3578225" cy="610655"/>
          </a:xfrm>
          <a:prstGeom prst="rect">
            <a:avLst/>
          </a:prstGeom>
        </p:spPr>
      </p:pic>
      <p:pic>
        <p:nvPicPr>
          <p:cNvPr id="9" name="Tydruk" descr="A picture containing icon&#10;&#10;Description automatically generated">
            <a:extLst>
              <a:ext uri="{FF2B5EF4-FFF2-40B4-BE49-F238E27FC236}">
                <a16:creationId xmlns:a16="http://schemas.microsoft.com/office/drawing/2014/main" id="{6DA6704E-1ED8-D90B-DA40-C19CFBBAB4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180" y="2599874"/>
            <a:ext cx="5099820" cy="3673926"/>
          </a:xfrm>
          <a:prstGeom prst="rect">
            <a:avLst/>
          </a:prstGeom>
        </p:spPr>
      </p:pic>
      <p:pic>
        <p:nvPicPr>
          <p:cNvPr id="2" name="Pilt 2">
            <a:extLst>
              <a:ext uri="{FF2B5EF4-FFF2-40B4-BE49-F238E27FC236}">
                <a16:creationId xmlns:a16="http://schemas.microsoft.com/office/drawing/2014/main" id="{6BEE7C50-E1C0-ABAB-4974-792C5DC3FE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0992" y="5646145"/>
            <a:ext cx="1412384" cy="73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973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">
            <a:extLst>
              <a:ext uri="{FF2B5EF4-FFF2-40B4-BE49-F238E27FC236}">
                <a16:creationId xmlns:a16="http://schemas.microsoft.com/office/drawing/2014/main" id="{EA1F20BC-3DDE-8813-042E-D61F7F988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726" y="385763"/>
            <a:ext cx="10948157" cy="615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t-EE" altLang="et-EE" sz="4400" b="1" dirty="0">
                <a:solidFill>
                  <a:srgbClr val="112549"/>
                </a:solidFill>
                <a:latin typeface="Mulish" pitchFamily="2" charset="0"/>
              </a:rPr>
              <a:t>2019-2023 hindamiskogemus:</a:t>
            </a:r>
          </a:p>
          <a:p>
            <a:pPr lvl="0"/>
            <a:r>
              <a:rPr lang="et-EE" altLang="et-EE" sz="4400" b="1" dirty="0">
                <a:solidFill>
                  <a:srgbClr val="112549"/>
                </a:solidFill>
                <a:latin typeface="Mulish" pitchFamily="2" charset="0"/>
              </a:rPr>
              <a:t>asutuste väljakutsed ja probleemid</a:t>
            </a:r>
          </a:p>
          <a:p>
            <a:endParaRPr lang="et-EE" altLang="et-EE" sz="2400" dirty="0">
              <a:latin typeface="+mn-lt"/>
            </a:endParaRPr>
          </a:p>
          <a:p>
            <a:r>
              <a:rPr lang="et-EE" altLang="et-EE" sz="2400" b="1" dirty="0">
                <a:latin typeface="+mn-lt"/>
              </a:rPr>
              <a:t>Veebilehed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altLang="et-EE" sz="2400" dirty="0">
                <a:latin typeface="+mn-lt"/>
              </a:rPr>
              <a:t>Veebilehel sageli puudu koolitajate kirjeldused, õppekavad, muu vajalik info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altLang="et-EE" sz="2400" dirty="0">
                <a:latin typeface="+mn-lt"/>
              </a:rPr>
              <a:t>Info veebilehe eri osades on erinev (nt õppeavadest on väljas eri versioonid)</a:t>
            </a:r>
          </a:p>
          <a:p>
            <a:endParaRPr lang="et-EE" altLang="et-EE" sz="2400" b="1" dirty="0">
              <a:latin typeface="+mn-lt"/>
            </a:endParaRPr>
          </a:p>
          <a:p>
            <a:r>
              <a:rPr lang="et-EE" altLang="et-EE" sz="2400" b="1" dirty="0">
                <a:latin typeface="+mn-lt"/>
              </a:rPr>
              <a:t>Õppekavad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altLang="et-EE" sz="2400" dirty="0">
                <a:latin typeface="+mn-lt"/>
              </a:rPr>
              <a:t>Õppekavad puudulikud (komponendid puudu)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altLang="et-EE" sz="2400" dirty="0">
                <a:latin typeface="+mn-lt"/>
              </a:rPr>
              <a:t>Õpiväljundid ebaselge sõnastusega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altLang="et-EE" sz="2400" dirty="0">
                <a:latin typeface="+mn-lt"/>
              </a:rPr>
              <a:t>Õppekavas lubatakse rohkem, kui reaalselt võimalik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altLang="et-EE" sz="2400" dirty="0">
                <a:latin typeface="+mn-lt"/>
              </a:rPr>
              <a:t>Õppekavas sisaldub eksitavat või väärinfot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altLang="et-EE" sz="2400" dirty="0">
                <a:latin typeface="+mn-lt"/>
              </a:rPr>
              <a:t>Tõendi ja tunnistuse väljastamise tingimused segased</a:t>
            </a:r>
          </a:p>
          <a:p>
            <a:pPr marL="800100" lvl="1" indent="-342900">
              <a:buFontTx/>
              <a:buChar char="-"/>
            </a:pPr>
            <a:endParaRPr lang="et-EE" altLang="et-EE" sz="24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t-EE" altLang="et-EE" sz="2400" dirty="0">
              <a:latin typeface="+mn-lt"/>
            </a:endParaRPr>
          </a:p>
        </p:txBody>
      </p:sp>
      <p:sp>
        <p:nvSpPr>
          <p:cNvPr id="3" name="Sisutekst">
            <a:extLst>
              <a:ext uri="{FF2B5EF4-FFF2-40B4-BE49-F238E27FC236}">
                <a16:creationId xmlns:a16="http://schemas.microsoft.com/office/drawing/2014/main" id="{CD8DCCAB-662E-5AA3-3DC9-EC84B457E3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117" y="1750230"/>
            <a:ext cx="10547272" cy="72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altLang="et-EE" sz="2900" b="0" i="0" u="none" strike="noStrike" cap="none" normalizeH="0" baseline="0" dirty="0">
              <a:ln>
                <a:noFill/>
              </a:ln>
              <a:solidFill>
                <a:srgbClr val="112549"/>
              </a:solidFill>
              <a:effectLst/>
              <a:latin typeface="Mulish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altLang="et-E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Hakalogo" descr="Icon&#10;&#10;Description automatically generated">
            <a:extLst>
              <a:ext uri="{FF2B5EF4-FFF2-40B4-BE49-F238E27FC236}">
                <a16:creationId xmlns:a16="http://schemas.microsoft.com/office/drawing/2014/main" id="{CDFA36B3-4B0B-F66D-03C6-625EB047BB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049" y="603148"/>
            <a:ext cx="2823664" cy="482509"/>
          </a:xfrm>
          <a:prstGeom prst="rect">
            <a:avLst/>
          </a:prstGeom>
        </p:spPr>
      </p:pic>
      <p:pic>
        <p:nvPicPr>
          <p:cNvPr id="5" name="Pastakas" descr="Icon&#10;&#10;Description automatically generated">
            <a:extLst>
              <a:ext uri="{FF2B5EF4-FFF2-40B4-BE49-F238E27FC236}">
                <a16:creationId xmlns:a16="http://schemas.microsoft.com/office/drawing/2014/main" id="{1D40D961-C4E8-4C74-0A84-ECE1312344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619" y="3980528"/>
            <a:ext cx="4016698" cy="278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361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">
            <a:extLst>
              <a:ext uri="{FF2B5EF4-FFF2-40B4-BE49-F238E27FC236}">
                <a16:creationId xmlns:a16="http://schemas.microsoft.com/office/drawing/2014/main" id="{EA1F20BC-3DDE-8813-042E-D61F7F988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726" y="385763"/>
            <a:ext cx="10948157" cy="5416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t-EE" altLang="et-EE" sz="4400" b="1" dirty="0">
                <a:solidFill>
                  <a:srgbClr val="112549"/>
                </a:solidFill>
                <a:latin typeface="Mulish" pitchFamily="2" charset="0"/>
              </a:rPr>
              <a:t>2019-2023 hindamiskogemus:</a:t>
            </a:r>
          </a:p>
          <a:p>
            <a:pPr lvl="0"/>
            <a:r>
              <a:rPr lang="et-EE" altLang="et-EE" sz="4400" b="1" dirty="0">
                <a:solidFill>
                  <a:srgbClr val="112549"/>
                </a:solidFill>
                <a:latin typeface="Mulish" pitchFamily="2" charset="0"/>
              </a:rPr>
              <a:t>asutuste väljakutsed ja probleemid</a:t>
            </a:r>
          </a:p>
          <a:p>
            <a:endParaRPr lang="et-EE" altLang="et-EE" sz="2400" dirty="0">
              <a:latin typeface="+mn-lt"/>
            </a:endParaRPr>
          </a:p>
          <a:p>
            <a:r>
              <a:rPr lang="et-EE" altLang="et-EE" sz="2400" b="1" dirty="0">
                <a:latin typeface="+mn-lt"/>
              </a:rPr>
              <a:t>Õppekorraldus ja õpetamine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altLang="et-EE" sz="2400" dirty="0">
                <a:latin typeface="+mn-lt"/>
              </a:rPr>
              <a:t>Õppekavade arendusprotsess on puudulik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altLang="et-EE" sz="2400" dirty="0">
                <a:latin typeface="+mn-lt"/>
              </a:rPr>
              <a:t>Koolituse läbiviimisel ei lähtuta õppekavast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altLang="et-EE" sz="2400" dirty="0">
                <a:latin typeface="+mn-lt"/>
              </a:rPr>
              <a:t>Koolitajate kvalifikatsioon ei vasta nõuetele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altLang="et-EE" sz="2400" dirty="0">
                <a:latin typeface="+mn-lt"/>
              </a:rPr>
              <a:t>Rakendatavad õppemeetodid ei ole sobivad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altLang="et-EE" sz="2400" dirty="0">
                <a:latin typeface="+mn-lt"/>
              </a:rPr>
              <a:t>Tagasisidet ei kosita või sellega ei arvestata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altLang="et-EE" sz="2400" dirty="0">
                <a:latin typeface="+mn-lt"/>
              </a:rPr>
              <a:t>Koolitusasutusel puuduvad vajalikud ressursid õppe läbiviimiseks</a:t>
            </a:r>
          </a:p>
          <a:p>
            <a:pPr marL="800100" lvl="1" indent="-342900">
              <a:buFontTx/>
              <a:buChar char="-"/>
            </a:pPr>
            <a:endParaRPr lang="et-EE" altLang="et-EE" sz="2400" dirty="0">
              <a:latin typeface="+mn-lt"/>
            </a:endParaRPr>
          </a:p>
          <a:p>
            <a:pPr marL="800100" lvl="1" indent="-342900">
              <a:buFontTx/>
              <a:buChar char="-"/>
            </a:pPr>
            <a:endParaRPr lang="et-EE" altLang="et-EE" sz="24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t-EE" altLang="et-EE" sz="2400" dirty="0">
              <a:latin typeface="+mn-lt"/>
            </a:endParaRPr>
          </a:p>
        </p:txBody>
      </p:sp>
      <p:sp>
        <p:nvSpPr>
          <p:cNvPr id="3" name="Sisutekst">
            <a:extLst>
              <a:ext uri="{FF2B5EF4-FFF2-40B4-BE49-F238E27FC236}">
                <a16:creationId xmlns:a16="http://schemas.microsoft.com/office/drawing/2014/main" id="{CD8DCCAB-662E-5AA3-3DC9-EC84B457E3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117" y="1750230"/>
            <a:ext cx="10547272" cy="72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altLang="et-EE" sz="2900" b="0" i="0" u="none" strike="noStrike" cap="none" normalizeH="0" baseline="0" dirty="0">
              <a:ln>
                <a:noFill/>
              </a:ln>
              <a:solidFill>
                <a:srgbClr val="112549"/>
              </a:solidFill>
              <a:effectLst/>
              <a:latin typeface="Mulish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altLang="et-E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Hakalogo" descr="Icon&#10;&#10;Description automatically generated">
            <a:extLst>
              <a:ext uri="{FF2B5EF4-FFF2-40B4-BE49-F238E27FC236}">
                <a16:creationId xmlns:a16="http://schemas.microsoft.com/office/drawing/2014/main" id="{CDFA36B3-4B0B-F66D-03C6-625EB047BB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049" y="603148"/>
            <a:ext cx="2823664" cy="482509"/>
          </a:xfrm>
          <a:prstGeom prst="rect">
            <a:avLst/>
          </a:prstGeom>
        </p:spPr>
      </p:pic>
      <p:pic>
        <p:nvPicPr>
          <p:cNvPr id="5" name="Pastakas" descr="Icon&#10;&#10;Description automatically generated">
            <a:extLst>
              <a:ext uri="{FF2B5EF4-FFF2-40B4-BE49-F238E27FC236}">
                <a16:creationId xmlns:a16="http://schemas.microsoft.com/office/drawing/2014/main" id="{1D40D961-C4E8-4C74-0A84-ECE1312344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619" y="3980528"/>
            <a:ext cx="4016698" cy="278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073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">
            <a:extLst>
              <a:ext uri="{FF2B5EF4-FFF2-40B4-BE49-F238E27FC236}">
                <a16:creationId xmlns:a16="http://schemas.microsoft.com/office/drawing/2014/main" id="{EA1F20BC-3DDE-8813-042E-D61F7F988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726" y="385763"/>
            <a:ext cx="11075987" cy="5416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t-EE" altLang="et-EE" sz="4400" b="1" dirty="0">
                <a:solidFill>
                  <a:srgbClr val="112549"/>
                </a:solidFill>
                <a:latin typeface="Mulish" pitchFamily="2" charset="0"/>
              </a:rPr>
              <a:t>2019-2023 hindamiskogemus:</a:t>
            </a:r>
          </a:p>
          <a:p>
            <a:pPr lvl="0"/>
            <a:r>
              <a:rPr lang="et-EE" altLang="et-EE" sz="4400" b="1" dirty="0">
                <a:solidFill>
                  <a:srgbClr val="112549"/>
                </a:solidFill>
                <a:latin typeface="Mulish" pitchFamily="2" charset="0"/>
              </a:rPr>
              <a:t>mis on muutunud paremaks </a:t>
            </a:r>
          </a:p>
          <a:p>
            <a:endParaRPr lang="et-EE" altLang="et-EE" sz="24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altLang="et-EE" sz="2400" dirty="0">
                <a:latin typeface="+mn-lt"/>
              </a:rPr>
              <a:t>Teadlikkus </a:t>
            </a:r>
            <a:r>
              <a:rPr lang="et-EE" altLang="et-EE" sz="2400" dirty="0" err="1">
                <a:latin typeface="+mn-lt"/>
              </a:rPr>
              <a:t>TäkS-i</a:t>
            </a:r>
            <a:r>
              <a:rPr lang="et-EE" altLang="et-EE" sz="2400" dirty="0">
                <a:latin typeface="+mn-lt"/>
              </a:rPr>
              <a:t> nõuetest on tõusnud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altLang="et-EE" sz="2400" dirty="0">
                <a:latin typeface="+mn-lt"/>
              </a:rPr>
              <a:t>Palju vigu leitakse juba eneseanalüüsi käigus enne hindamisprotsessi algust üles ja parandatakse ära.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altLang="et-EE" sz="2400" dirty="0">
                <a:latin typeface="+mn-lt"/>
              </a:rPr>
              <a:t>Vestlus hindamisekspertidega annab asutusele sisendit muudatusi teha.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altLang="et-EE" sz="2400" dirty="0">
                <a:latin typeface="+mn-lt"/>
              </a:rPr>
              <a:t>Asutused saavad hindamisest sisendi oma kvaliteedi järjepidevaks parendamiseks.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altLang="et-EE" sz="2400" dirty="0">
                <a:latin typeface="+mn-lt"/>
              </a:rPr>
              <a:t>Positiivseid hindamisotsuseid on järjest rohkem, teadlikke </a:t>
            </a:r>
          </a:p>
          <a:p>
            <a:r>
              <a:rPr lang="et-EE" altLang="et-EE" sz="2400" dirty="0">
                <a:latin typeface="+mn-lt"/>
              </a:rPr>
              <a:t>    koolitajaid tuleb järjest juurde.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altLang="et-EE" sz="2400" dirty="0">
                <a:latin typeface="+mn-lt"/>
              </a:rPr>
              <a:t>Komisjoni tehtud soovitused viiakse ellu ka siis kui see on </a:t>
            </a:r>
          </a:p>
          <a:p>
            <a:r>
              <a:rPr lang="et-EE" altLang="et-EE" sz="2400" dirty="0">
                <a:latin typeface="+mn-lt"/>
              </a:rPr>
              <a:t>    asutusele vabatahtlik </a:t>
            </a:r>
          </a:p>
        </p:txBody>
      </p:sp>
      <p:sp>
        <p:nvSpPr>
          <p:cNvPr id="3" name="Sisutekst">
            <a:extLst>
              <a:ext uri="{FF2B5EF4-FFF2-40B4-BE49-F238E27FC236}">
                <a16:creationId xmlns:a16="http://schemas.microsoft.com/office/drawing/2014/main" id="{CD8DCCAB-662E-5AA3-3DC9-EC84B457E3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117" y="1750230"/>
            <a:ext cx="10547272" cy="72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altLang="et-EE" sz="2900" b="0" i="0" u="none" strike="noStrike" cap="none" normalizeH="0" baseline="0" dirty="0">
              <a:ln>
                <a:noFill/>
              </a:ln>
              <a:solidFill>
                <a:srgbClr val="112549"/>
              </a:solidFill>
              <a:effectLst/>
              <a:latin typeface="Mulish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altLang="et-E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Hakalogo" descr="Icon&#10;&#10;Description automatically generated">
            <a:extLst>
              <a:ext uri="{FF2B5EF4-FFF2-40B4-BE49-F238E27FC236}">
                <a16:creationId xmlns:a16="http://schemas.microsoft.com/office/drawing/2014/main" id="{CDFA36B3-4B0B-F66D-03C6-625EB047BB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049" y="603148"/>
            <a:ext cx="2823664" cy="482509"/>
          </a:xfrm>
          <a:prstGeom prst="rect">
            <a:avLst/>
          </a:prstGeom>
        </p:spPr>
      </p:pic>
      <p:pic>
        <p:nvPicPr>
          <p:cNvPr id="5" name="Pastakas" descr="Icon&#10;&#10;Description automatically generated">
            <a:extLst>
              <a:ext uri="{FF2B5EF4-FFF2-40B4-BE49-F238E27FC236}">
                <a16:creationId xmlns:a16="http://schemas.microsoft.com/office/drawing/2014/main" id="{1D40D961-C4E8-4C74-0A84-ECE1312344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619" y="3980528"/>
            <a:ext cx="4016698" cy="278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791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FOTO_koosolek" descr="A person addressing a group of people&#10;&#10;Description automatically generated with low confidence">
            <a:extLst>
              <a:ext uri="{FF2B5EF4-FFF2-40B4-BE49-F238E27FC236}">
                <a16:creationId xmlns:a16="http://schemas.microsoft.com/office/drawing/2014/main" id="{81092A85-E351-E668-7624-CF7D60026A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9" r="18640"/>
          <a:stretch/>
        </p:blipFill>
        <p:spPr>
          <a:xfrm>
            <a:off x="5823527" y="-101338"/>
            <a:ext cx="6368473" cy="7060676"/>
          </a:xfrm>
          <a:prstGeom prst="rect">
            <a:avLst/>
          </a:prstGeom>
        </p:spPr>
      </p:pic>
      <p:sp>
        <p:nvSpPr>
          <p:cNvPr id="2" name="Pealkiri">
            <a:extLst>
              <a:ext uri="{FF2B5EF4-FFF2-40B4-BE49-F238E27FC236}">
                <a16:creationId xmlns:a16="http://schemas.microsoft.com/office/drawing/2014/main" id="{2E9B4348-A5F4-4D8A-5589-0F5C4A949E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548" y="389473"/>
            <a:ext cx="4058803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t-EE" altLang="et-EE" sz="5600" b="1" dirty="0">
                <a:solidFill>
                  <a:srgbClr val="112549"/>
                </a:solidFill>
                <a:latin typeface="Mulish" pitchFamily="2" charset="0"/>
              </a:rPr>
              <a:t>Aitäh!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t-EE" altLang="et-EE" sz="5600" b="1" dirty="0">
              <a:solidFill>
                <a:srgbClr val="112549"/>
              </a:solidFill>
              <a:latin typeface="Mulish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5600" b="1" i="0" u="none" strike="noStrike" cap="none" normalizeH="0" baseline="0" dirty="0">
                <a:ln>
                  <a:noFill/>
                </a:ln>
                <a:solidFill>
                  <a:srgbClr val="112549"/>
                </a:solidFill>
                <a:effectLst/>
                <a:latin typeface="Mulish" pitchFamily="2" charset="0"/>
              </a:rPr>
              <a:t>Küsimus</a:t>
            </a:r>
            <a:r>
              <a:rPr lang="et-EE" altLang="et-EE" sz="5600" b="1" dirty="0">
                <a:solidFill>
                  <a:srgbClr val="112549"/>
                </a:solidFill>
                <a:latin typeface="Mulish" pitchFamily="2" charset="0"/>
              </a:rPr>
              <a:t>ed?</a:t>
            </a:r>
            <a:endParaRPr kumimoji="0" lang="et-EE" altLang="et-E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Sisutekst">
            <a:extLst>
              <a:ext uri="{FF2B5EF4-FFF2-40B4-BE49-F238E27FC236}">
                <a16:creationId xmlns:a16="http://schemas.microsoft.com/office/drawing/2014/main" id="{44BFA6A9-3934-A25B-57E0-B40C3608E7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388" y="3641619"/>
            <a:ext cx="3593933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t-EE" altLang="et-EE" sz="2900" dirty="0">
                <a:solidFill>
                  <a:srgbClr val="112549"/>
                </a:solidFill>
                <a:latin typeface="Mulish" pitchFamily="2" charset="0"/>
              </a:rPr>
              <a:t>Irma Estra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2900" b="0" i="0" u="none" strike="noStrike" cap="none" normalizeH="0" baseline="0" dirty="0">
                <a:ln>
                  <a:noFill/>
                </a:ln>
                <a:solidFill>
                  <a:srgbClr val="112549"/>
                </a:solidFill>
                <a:effectLst/>
                <a:latin typeface="Mulish" pitchFamily="2" charset="0"/>
                <a:hlinkClick r:id="rId3"/>
              </a:rPr>
              <a:t>Irma.estra@harno.ee</a:t>
            </a:r>
            <a:endParaRPr kumimoji="0" lang="et-EE" altLang="et-EE" sz="2900" b="0" i="0" u="none" strike="noStrike" cap="none" normalizeH="0" baseline="0" dirty="0">
              <a:ln>
                <a:noFill/>
              </a:ln>
              <a:solidFill>
                <a:srgbClr val="112549"/>
              </a:solidFill>
              <a:effectLst/>
              <a:latin typeface="Mulish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t-EE" altLang="et-EE" sz="2900" dirty="0">
              <a:solidFill>
                <a:srgbClr val="112549"/>
              </a:solidFill>
              <a:latin typeface="Mulish" pitchFamily="2" charset="0"/>
            </a:endParaRPr>
          </a:p>
        </p:txBody>
      </p:sp>
      <p:pic>
        <p:nvPicPr>
          <p:cNvPr id="9" name="Hakalogo" descr="Icon&#10;&#10;Description automatically generated">
            <a:extLst>
              <a:ext uri="{FF2B5EF4-FFF2-40B4-BE49-F238E27FC236}">
                <a16:creationId xmlns:a16="http://schemas.microsoft.com/office/drawing/2014/main" id="{7D3FAEA8-E818-5F87-5B6A-1DCAA73DDF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8" y="5647270"/>
            <a:ext cx="3578225" cy="610655"/>
          </a:xfrm>
          <a:prstGeom prst="rect">
            <a:avLst/>
          </a:prstGeom>
        </p:spPr>
      </p:pic>
      <p:pic>
        <p:nvPicPr>
          <p:cNvPr id="14" name="joon_peenike_parem">
            <a:extLst>
              <a:ext uri="{FF2B5EF4-FFF2-40B4-BE49-F238E27FC236}">
                <a16:creationId xmlns:a16="http://schemas.microsoft.com/office/drawing/2014/main" id="{38F471DB-1DAE-F5AC-BFC8-2A3BC514B0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875" y="0"/>
            <a:ext cx="23346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212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">
            <a:extLst>
              <a:ext uri="{FF2B5EF4-FFF2-40B4-BE49-F238E27FC236}">
                <a16:creationId xmlns:a16="http://schemas.microsoft.com/office/drawing/2014/main" id="{EA1F20BC-3DDE-8813-042E-D61F7F988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726" y="385763"/>
            <a:ext cx="10876224" cy="621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t-EE" altLang="et-EE" sz="4800" b="1" dirty="0">
                <a:solidFill>
                  <a:srgbClr val="112549"/>
                </a:solidFill>
                <a:latin typeface="Mulish" pitchFamily="2" charset="0"/>
              </a:rPr>
              <a:t>Eellugu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altLang="et-EE" sz="2800" b="1" i="0" u="none" strike="noStrike" cap="none" normalizeH="0" baseline="0" dirty="0">
              <a:ln>
                <a:noFill/>
              </a:ln>
              <a:solidFill>
                <a:srgbClr val="112549"/>
              </a:solidFill>
              <a:effectLst/>
              <a:latin typeface="Mulish" pitchFamily="2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t-EE" altLang="et-EE" sz="2400" dirty="0">
                <a:latin typeface="+mn-lt"/>
              </a:rPr>
              <a:t>2015.a jõustus täiskasvanute koolituse seadus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t-EE" altLang="et-EE" sz="2400" dirty="0" err="1">
                <a:latin typeface="+mn-lt"/>
              </a:rPr>
              <a:t>EHISes</a:t>
            </a:r>
            <a:r>
              <a:rPr lang="et-EE" altLang="et-EE" sz="2400" dirty="0">
                <a:latin typeface="+mn-lt"/>
              </a:rPr>
              <a:t> registreeritud 1253 täienduskoolitusi pakkuvat asutust</a:t>
            </a:r>
          </a:p>
          <a:p>
            <a:pPr marL="800100" lvl="1" indent="-342900">
              <a:buFontTx/>
              <a:buChar char="-"/>
            </a:pPr>
            <a:r>
              <a:rPr kumimoji="0" lang="et-EE" altLang="et-EE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Valdavalt erasektor (83%) ja sealsed mikroettevõtted</a:t>
            </a:r>
          </a:p>
          <a:p>
            <a:pPr marL="800100" lvl="1" indent="-342900">
              <a:buFontTx/>
              <a:buChar char="-"/>
            </a:pPr>
            <a:r>
              <a:rPr lang="et-EE" altLang="et-EE" sz="2000" i="1" dirty="0">
                <a:latin typeface="+mn-lt"/>
              </a:rPr>
              <a:t>Valdavalt lühikesed koolitused (1/3 koolitustest 6-tunnised, ei oma mõju)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altLang="et-EE" sz="2400" dirty="0">
                <a:latin typeface="+mn-lt"/>
              </a:rPr>
              <a:t>Ajend: </a:t>
            </a:r>
          </a:p>
          <a:p>
            <a:pPr marL="800100" lvl="1" indent="-342900">
              <a:buFontTx/>
              <a:buChar char="-"/>
            </a:pPr>
            <a:r>
              <a:rPr lang="et-EE" altLang="et-EE" sz="2000" i="1" dirty="0">
                <a:latin typeface="+mn-lt"/>
              </a:rPr>
              <a:t>r</a:t>
            </a:r>
            <a:r>
              <a:rPr kumimoji="0" lang="et-EE" altLang="et-EE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ahulolematus täienduskoolituse kvaliteediga (õpiväljundeid ei saavutata, õppe kvaliteet on madal</a:t>
            </a:r>
          </a:p>
          <a:p>
            <a:pPr marL="800100" lvl="1" indent="-342900">
              <a:buFontTx/>
              <a:buChar char="-"/>
            </a:pPr>
            <a:r>
              <a:rPr lang="et-EE" altLang="et-EE" sz="2000" i="1" dirty="0">
                <a:latin typeface="+mn-lt"/>
              </a:rPr>
              <a:t>asutused ei täida </a:t>
            </a:r>
            <a:r>
              <a:rPr lang="et-EE" altLang="et-EE" sz="2000" i="1" dirty="0" err="1">
                <a:latin typeface="+mn-lt"/>
              </a:rPr>
              <a:t>TäkS</a:t>
            </a:r>
            <a:r>
              <a:rPr lang="et-EE" altLang="et-EE" sz="2000" i="1" dirty="0">
                <a:latin typeface="+mn-lt"/>
              </a:rPr>
              <a:t>- i nõudeid</a:t>
            </a:r>
            <a:endParaRPr kumimoji="0" lang="et-EE" altLang="et-E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0" lang="et-EE" altLang="et-E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HTM ootus </a:t>
            </a:r>
            <a:r>
              <a:rPr kumimoji="0" lang="et-EE" altLang="et-EE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„Vajalik on luua kvaliteedi hindamise instrument, millega </a:t>
            </a:r>
          </a:p>
          <a:p>
            <a:r>
              <a:rPr lang="et-EE" altLang="et-EE" sz="2000" i="1" dirty="0">
                <a:latin typeface="+mn-lt"/>
              </a:rPr>
              <a:t>     </a:t>
            </a:r>
            <a:r>
              <a:rPr kumimoji="0" lang="et-EE" altLang="et-EE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selgitada olemasolevate pakkujate seast välja need, kes s</a:t>
            </a:r>
            <a:r>
              <a:rPr lang="et-EE" altLang="et-EE" sz="2000" i="1" dirty="0">
                <a:latin typeface="+mn-lt"/>
              </a:rPr>
              <a:t>uudavad tagada </a:t>
            </a:r>
          </a:p>
          <a:p>
            <a:r>
              <a:rPr lang="et-EE" altLang="et-EE" sz="2000" i="1" dirty="0">
                <a:latin typeface="+mn-lt"/>
              </a:rPr>
              <a:t>     minimaalselt aktsepteeritavat kvaliteeti  </a:t>
            </a:r>
            <a:r>
              <a:rPr kumimoji="0" lang="et-EE" altLang="et-EE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täiskasvanute koolituse seaduse </a:t>
            </a:r>
          </a:p>
          <a:p>
            <a:r>
              <a:rPr lang="et-EE" altLang="et-EE" sz="2000" i="1" dirty="0">
                <a:latin typeface="+mn-lt"/>
              </a:rPr>
              <a:t>     </a:t>
            </a:r>
            <a:r>
              <a:rPr kumimoji="0" lang="et-EE" altLang="et-EE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tähenduses“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0" lang="et-EE" altLang="et-E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2018.a HTM andis Eesti Hariduse Kvaliteediagentuurile (HAKA) </a:t>
            </a:r>
          </a:p>
          <a:p>
            <a:r>
              <a:rPr lang="et-EE" altLang="et-EE" sz="2400" dirty="0">
                <a:latin typeface="+mn-lt"/>
              </a:rPr>
              <a:t>    </a:t>
            </a:r>
            <a:r>
              <a:rPr kumimoji="0" lang="et-EE" altLang="et-E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ülesande töötada välja täienduskoolituse kvaliteedi edendamise süsteem.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t-EE" altLang="et-E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" name="Sisutekst">
            <a:extLst>
              <a:ext uri="{FF2B5EF4-FFF2-40B4-BE49-F238E27FC236}">
                <a16:creationId xmlns:a16="http://schemas.microsoft.com/office/drawing/2014/main" id="{CD8DCCAB-662E-5AA3-3DC9-EC84B457E3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117" y="1709134"/>
            <a:ext cx="10547272" cy="72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altLang="et-EE" sz="2900" b="0" i="0" u="none" strike="noStrike" cap="none" normalizeH="0" baseline="0" dirty="0">
              <a:ln>
                <a:noFill/>
              </a:ln>
              <a:solidFill>
                <a:srgbClr val="112549"/>
              </a:solidFill>
              <a:effectLst/>
              <a:latin typeface="Mulish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altLang="et-E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Hakalogo" descr="Icon&#10;&#10;Description automatically generated">
            <a:extLst>
              <a:ext uri="{FF2B5EF4-FFF2-40B4-BE49-F238E27FC236}">
                <a16:creationId xmlns:a16="http://schemas.microsoft.com/office/drawing/2014/main" id="{CDFA36B3-4B0B-F66D-03C6-625EB047BB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376" y="603148"/>
            <a:ext cx="2827337" cy="482509"/>
          </a:xfrm>
          <a:prstGeom prst="rect">
            <a:avLst/>
          </a:prstGeom>
        </p:spPr>
      </p:pic>
      <p:pic>
        <p:nvPicPr>
          <p:cNvPr id="5" name="Pastakas" descr="Icon&#10;&#10;Description automatically generated">
            <a:extLst>
              <a:ext uri="{FF2B5EF4-FFF2-40B4-BE49-F238E27FC236}">
                <a16:creationId xmlns:a16="http://schemas.microsoft.com/office/drawing/2014/main" id="{1D40D961-C4E8-4C74-0A84-ECE1312344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619" y="3980528"/>
            <a:ext cx="4016698" cy="278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634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">
            <a:extLst>
              <a:ext uri="{FF2B5EF4-FFF2-40B4-BE49-F238E27FC236}">
                <a16:creationId xmlns:a16="http://schemas.microsoft.com/office/drawing/2014/main" id="{EA1F20BC-3DDE-8813-042E-D61F7F988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955" y="345542"/>
            <a:ext cx="9784270" cy="627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t-EE" altLang="et-EE" sz="4800" b="1" dirty="0">
                <a:solidFill>
                  <a:srgbClr val="112549"/>
                </a:solidFill>
                <a:latin typeface="Mulish" pitchFamily="2" charset="0"/>
              </a:rPr>
              <a:t>Piloot 2018</a:t>
            </a:r>
          </a:p>
          <a:p>
            <a:pPr lvl="1"/>
            <a:endParaRPr lang="et-EE" altLang="et-EE" sz="2400" b="1" dirty="0">
              <a:solidFill>
                <a:srgbClr val="112549"/>
              </a:solidFill>
              <a:latin typeface="Mulish" pitchFamily="2" charset="0"/>
            </a:endParaRPr>
          </a:p>
          <a:p>
            <a:r>
              <a:rPr kumimoji="0" lang="et-EE" altLang="et-EE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UURING</a:t>
            </a:r>
          </a:p>
          <a:p>
            <a:r>
              <a:rPr kumimoji="0" lang="et-EE" altLang="et-EE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Piloodis</a:t>
            </a:r>
            <a:r>
              <a:rPr kumimoji="0" lang="et-EE" altLang="et-EE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osales 140 täienduskoolitusasutust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t-EE" altLang="et-EE" sz="2000" dirty="0">
                <a:latin typeface="+mn-lt"/>
              </a:rPr>
              <a:t>Hinnati veebilehtedel olevat infot, intervjueeriti asutusi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t-EE" altLang="et-EE" sz="2000" dirty="0">
                <a:latin typeface="+mn-lt"/>
              </a:rPr>
              <a:t>Tulemused:</a:t>
            </a:r>
          </a:p>
          <a:p>
            <a:pPr marL="1257300" lvl="2" indent="-342900">
              <a:buFontTx/>
              <a:buChar char="-"/>
            </a:pPr>
            <a:r>
              <a:rPr lang="et-EE" altLang="et-EE" sz="2000" dirty="0">
                <a:latin typeface="+mn-lt"/>
              </a:rPr>
              <a:t>Ilmnes s</a:t>
            </a:r>
            <a:r>
              <a:rPr kumimoji="0" lang="et-EE" altLang="et-E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elge vajadus välise hindamise ja nõustamisteenuse järele</a:t>
            </a:r>
          </a:p>
          <a:p>
            <a:pPr marL="1257300" lvl="2" indent="-342900">
              <a:buFontTx/>
              <a:buChar char="-"/>
            </a:pPr>
            <a:r>
              <a:rPr lang="et-EE" altLang="et-EE" sz="2000" dirty="0">
                <a:latin typeface="+mn-lt"/>
              </a:rPr>
              <a:t>Probleemid üldise teadlikkusega seadusest tulenevate nõuete osas</a:t>
            </a:r>
          </a:p>
          <a:p>
            <a:pPr marL="1257300" lvl="2" indent="-342900">
              <a:buFontTx/>
              <a:buChar char="-"/>
            </a:pPr>
            <a:r>
              <a:rPr kumimoji="0" lang="et-EE" altLang="et-E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Õppekavade kvaliteet kõikuv, pigem puudulik</a:t>
            </a:r>
          </a:p>
          <a:p>
            <a:pPr marL="1257300" lvl="2" indent="-342900">
              <a:buFontTx/>
              <a:buChar char="-"/>
            </a:pPr>
            <a:r>
              <a:rPr lang="et-EE" altLang="et-EE" sz="2000" dirty="0">
                <a:latin typeface="+mn-lt"/>
              </a:rPr>
              <a:t>Veebilehtedel info puudu</a:t>
            </a:r>
            <a:endParaRPr kumimoji="0" lang="et-EE" altLang="et-E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lvl="2"/>
            <a:endParaRPr kumimoji="0" lang="et-EE" altLang="et-E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t-EE" altLang="et-EE" sz="2000" dirty="0">
                <a:latin typeface="+mn-lt"/>
              </a:rPr>
              <a:t>Valmis uuring </a:t>
            </a:r>
            <a:r>
              <a:rPr lang="et-EE" altLang="et-EE" sz="2000" dirty="0">
                <a:latin typeface="+mn-lt"/>
                <a:hlinkClick r:id="rId2"/>
              </a:rPr>
              <a:t>„Täienduskoolituse</a:t>
            </a:r>
            <a:r>
              <a:rPr lang="fi-FI" altLang="et-EE" sz="2000" dirty="0">
                <a:latin typeface="+mn-lt"/>
                <a:hlinkClick r:id="rId2"/>
              </a:rPr>
              <a:t> </a:t>
            </a:r>
            <a:r>
              <a:rPr lang="et-EE" altLang="et-EE" sz="2000" dirty="0">
                <a:latin typeface="+mn-lt"/>
                <a:hlinkClick r:id="rId2"/>
              </a:rPr>
              <a:t>kvaliteet</a:t>
            </a:r>
            <a:r>
              <a:rPr lang="fi-FI" altLang="et-EE" sz="2000" dirty="0">
                <a:latin typeface="+mn-lt"/>
                <a:hlinkClick r:id="rId2"/>
              </a:rPr>
              <a:t> –</a:t>
            </a:r>
            <a:r>
              <a:rPr lang="et-EE" altLang="et-EE" sz="2000" dirty="0">
                <a:latin typeface="+mn-lt"/>
                <a:hlinkClick r:id="rId2"/>
              </a:rPr>
              <a:t> vastutus, kitsaskohad</a:t>
            </a:r>
            <a:r>
              <a:rPr lang="fi-FI" altLang="et-EE" sz="2000" dirty="0">
                <a:latin typeface="+mn-lt"/>
                <a:hlinkClick r:id="rId2"/>
              </a:rPr>
              <a:t>,</a:t>
            </a:r>
            <a:r>
              <a:rPr lang="et-EE" altLang="et-EE" sz="2000" dirty="0">
                <a:latin typeface="+mn-lt"/>
                <a:hlinkClick r:id="rId2"/>
              </a:rPr>
              <a:t> </a:t>
            </a:r>
          </a:p>
          <a:p>
            <a:pPr lvl="1"/>
            <a:r>
              <a:rPr lang="et-EE" altLang="et-EE" sz="2000" dirty="0">
                <a:latin typeface="+mn-lt"/>
                <a:hlinkClick r:id="rId2"/>
              </a:rPr>
              <a:t>     võimalused“ </a:t>
            </a:r>
            <a:endParaRPr lang="et-EE" altLang="et-EE" sz="2000" dirty="0">
              <a:latin typeface="+mn-lt"/>
            </a:endParaRPr>
          </a:p>
          <a:p>
            <a:pPr lvl="1"/>
            <a:endParaRPr lang="et-EE" altLang="et-EE" sz="2000" dirty="0">
              <a:latin typeface="+mn-lt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kumimoji="0" lang="et-EE" altLang="et-E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Pakuti koolitust </a:t>
            </a:r>
            <a:r>
              <a:rPr kumimoji="0" lang="fi-FI" altLang="et-E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“</a:t>
            </a:r>
            <a:r>
              <a:rPr kumimoji="0" lang="et-EE" altLang="et-E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Õppimist toetava </a:t>
            </a:r>
            <a:r>
              <a:rPr kumimoji="0" lang="fi-FI" altLang="et-E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ja </a:t>
            </a:r>
            <a:r>
              <a:rPr kumimoji="0" lang="et-EE" altLang="et-E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sidusa õppekava loomine</a:t>
            </a:r>
            <a:r>
              <a:rPr kumimoji="0" lang="fi-FI" altLang="et-E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”</a:t>
            </a:r>
            <a:r>
              <a:rPr kumimoji="0" lang="et-EE" altLang="et-E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</a:p>
          <a:p>
            <a:pPr lvl="1"/>
            <a:r>
              <a:rPr lang="et-EE" altLang="et-EE" sz="2000" dirty="0">
                <a:latin typeface="+mn-lt"/>
              </a:rPr>
              <a:t>     </a:t>
            </a:r>
            <a:r>
              <a:rPr kumimoji="0" lang="et-EE" altLang="et-E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(60 osalejat)</a:t>
            </a:r>
          </a:p>
          <a:p>
            <a:pPr lvl="1"/>
            <a:endParaRPr kumimoji="0" lang="et-EE" altLang="et-E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kumimoji="0" lang="et-EE" altLang="et-E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Toimus 4 </a:t>
            </a:r>
            <a:r>
              <a:rPr lang="et-EE" altLang="et-EE" sz="2000" dirty="0">
                <a:latin typeface="+mn-lt"/>
              </a:rPr>
              <a:t>infoseminari õppekavade koostamise teemal </a:t>
            </a:r>
            <a:endParaRPr kumimoji="0" lang="et-EE" altLang="et-E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" name="Sisutekst">
            <a:extLst>
              <a:ext uri="{FF2B5EF4-FFF2-40B4-BE49-F238E27FC236}">
                <a16:creationId xmlns:a16="http://schemas.microsoft.com/office/drawing/2014/main" id="{CD8DCCAB-662E-5AA3-3DC9-EC84B457E3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117" y="1709134"/>
            <a:ext cx="10547272" cy="72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altLang="et-EE" sz="2900" b="0" i="0" u="none" strike="noStrike" cap="none" normalizeH="0" baseline="0" dirty="0">
              <a:ln>
                <a:noFill/>
              </a:ln>
              <a:solidFill>
                <a:srgbClr val="112549"/>
              </a:solidFill>
              <a:effectLst/>
              <a:latin typeface="Mulish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altLang="et-E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Hakalogo" descr="Icon&#10;&#10;Description automatically generated">
            <a:extLst>
              <a:ext uri="{FF2B5EF4-FFF2-40B4-BE49-F238E27FC236}">
                <a16:creationId xmlns:a16="http://schemas.microsoft.com/office/drawing/2014/main" id="{CDFA36B3-4B0B-F66D-03C6-625EB047BB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376" y="603148"/>
            <a:ext cx="2827337" cy="482509"/>
          </a:xfrm>
          <a:prstGeom prst="rect">
            <a:avLst/>
          </a:prstGeom>
        </p:spPr>
      </p:pic>
      <p:pic>
        <p:nvPicPr>
          <p:cNvPr id="5" name="Pastakas" descr="Icon&#10;&#10;Description automatically generated">
            <a:extLst>
              <a:ext uri="{FF2B5EF4-FFF2-40B4-BE49-F238E27FC236}">
                <a16:creationId xmlns:a16="http://schemas.microsoft.com/office/drawing/2014/main" id="{1D40D961-C4E8-4C74-0A84-ECE1312344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619" y="3980528"/>
            <a:ext cx="4016698" cy="278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429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">
            <a:extLst>
              <a:ext uri="{FF2B5EF4-FFF2-40B4-BE49-F238E27FC236}">
                <a16:creationId xmlns:a16="http://schemas.microsoft.com/office/drawing/2014/main" id="{EA1F20BC-3DDE-8813-042E-D61F7F988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726" y="385763"/>
            <a:ext cx="10429137" cy="578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t-EE" altLang="et-EE" sz="4800" b="1" dirty="0">
                <a:solidFill>
                  <a:srgbClr val="112549"/>
                </a:solidFill>
                <a:latin typeface="Mulish" pitchFamily="2" charset="0"/>
              </a:rPr>
              <a:t>Lävendipõhine hindamine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t-EE" altLang="et-EE" sz="4800" b="1" dirty="0">
                <a:solidFill>
                  <a:srgbClr val="112549"/>
                </a:solidFill>
                <a:latin typeface="Mulish" pitchFamily="2" charset="0"/>
              </a:rPr>
              <a:t>2019-2022</a:t>
            </a:r>
          </a:p>
          <a:p>
            <a:pPr lvl="1"/>
            <a:endParaRPr lang="et-EE" altLang="et-EE" sz="3200" b="1" dirty="0">
              <a:solidFill>
                <a:srgbClr val="112549"/>
              </a:solidFill>
              <a:latin typeface="Mulish" pitchFamily="2" charset="0"/>
            </a:endParaRPr>
          </a:p>
          <a:p>
            <a:r>
              <a:rPr lang="et-EE" altLang="et-EE" sz="2400" b="1" dirty="0">
                <a:latin typeface="+mn-lt"/>
              </a:rPr>
              <a:t>Kaks etappi: </a:t>
            </a:r>
            <a:r>
              <a:rPr lang="et-EE" altLang="et-EE" sz="2400" dirty="0">
                <a:latin typeface="+mn-lt"/>
              </a:rPr>
              <a:t>veebilehtede hindamine ja sisuline hindamine</a:t>
            </a:r>
          </a:p>
          <a:p>
            <a:r>
              <a:rPr lang="et-EE" altLang="et-EE" sz="2400" b="1" dirty="0">
                <a:latin typeface="+mn-lt"/>
              </a:rPr>
              <a:t>Sihtrühm: </a:t>
            </a:r>
            <a:r>
              <a:rPr lang="et-EE" altLang="et-EE" sz="2400" dirty="0">
                <a:latin typeface="+mn-lt"/>
              </a:rPr>
              <a:t>Töötukassa koolituskaardi partnerid</a:t>
            </a:r>
          </a:p>
          <a:p>
            <a:r>
              <a:rPr lang="et-EE" altLang="et-EE" sz="2400" b="1" dirty="0">
                <a:latin typeface="+mn-lt"/>
              </a:rPr>
              <a:t>Valim: 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t-EE" altLang="et-EE" sz="2400" dirty="0">
                <a:latin typeface="+mn-lt"/>
              </a:rPr>
              <a:t>veebilehtede hindamises </a:t>
            </a:r>
            <a:r>
              <a:rPr lang="et-EE" altLang="et-EE" sz="2000" i="1" dirty="0">
                <a:latin typeface="+mn-lt"/>
              </a:rPr>
              <a:t>kõik koolituskaardi partnerid</a:t>
            </a:r>
            <a:r>
              <a:rPr lang="et-EE" altLang="et-EE" sz="2400" dirty="0">
                <a:latin typeface="+mn-lt"/>
              </a:rPr>
              <a:t>;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t-EE" altLang="et-EE" sz="2400" dirty="0">
                <a:latin typeface="+mn-lt"/>
              </a:rPr>
              <a:t>õppekavade ja õppe läbiviimise hindamises: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t-EE" altLang="et-EE" sz="2000" i="1" dirty="0">
                <a:latin typeface="+mn-lt"/>
              </a:rPr>
              <a:t>veebilehtede hindamise positiivselt läbinud asutused 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t-EE" altLang="et-EE" sz="2000" i="1" dirty="0">
                <a:latin typeface="+mn-lt"/>
              </a:rPr>
              <a:t>7 valdkonnast: juuksuritöö ja iluteenindus, arvutiõpe, ettevõtlus, </a:t>
            </a:r>
          </a:p>
          <a:p>
            <a:pPr lvl="2"/>
            <a:r>
              <a:rPr lang="et-EE" altLang="et-EE" sz="2000" i="1" dirty="0">
                <a:latin typeface="+mn-lt"/>
              </a:rPr>
              <a:t>     turundus ja reklaam, sotsiaaltöö ja nõustamine, teraapia ja taastus- </a:t>
            </a:r>
          </a:p>
          <a:p>
            <a:pPr lvl="2"/>
            <a:r>
              <a:rPr lang="et-EE" altLang="et-EE" sz="2000" i="1" dirty="0">
                <a:latin typeface="+mn-lt"/>
              </a:rPr>
              <a:t>     ravi, mehaanika ja metallitöö </a:t>
            </a:r>
          </a:p>
          <a:p>
            <a:r>
              <a:rPr lang="et-EE" altLang="et-EE" sz="2400" b="1" dirty="0">
                <a:latin typeface="+mn-lt"/>
              </a:rPr>
              <a:t>Eesmärk: </a:t>
            </a:r>
            <a:r>
              <a:rPr lang="et-EE" altLang="et-EE" sz="2400" dirty="0">
                <a:latin typeface="+mn-lt"/>
              </a:rPr>
              <a:t>anda hinnang, kas </a:t>
            </a:r>
            <a:r>
              <a:rPr lang="et-EE" altLang="et-EE" sz="2400" u="sng" dirty="0">
                <a:latin typeface="+mn-lt"/>
              </a:rPr>
              <a:t>kogu asutuse </a:t>
            </a:r>
            <a:r>
              <a:rPr lang="et-EE" altLang="et-EE" sz="2400" dirty="0">
                <a:latin typeface="+mn-lt"/>
              </a:rPr>
              <a:t>õppekavad ja õppe läbiviimine </a:t>
            </a:r>
          </a:p>
          <a:p>
            <a:r>
              <a:rPr lang="et-EE" altLang="et-EE" sz="2400" dirty="0">
                <a:latin typeface="+mn-lt"/>
              </a:rPr>
              <a:t>vastavad </a:t>
            </a:r>
            <a:r>
              <a:rPr lang="et-EE" altLang="et-EE" sz="2400" u="sng" dirty="0">
                <a:latin typeface="+mn-lt"/>
              </a:rPr>
              <a:t>täiskasvanute koolituse seadusest tulenevatele nõuetele</a:t>
            </a:r>
          </a:p>
        </p:txBody>
      </p:sp>
      <p:sp>
        <p:nvSpPr>
          <p:cNvPr id="3" name="Sisutekst">
            <a:extLst>
              <a:ext uri="{FF2B5EF4-FFF2-40B4-BE49-F238E27FC236}">
                <a16:creationId xmlns:a16="http://schemas.microsoft.com/office/drawing/2014/main" id="{CD8DCCAB-662E-5AA3-3DC9-EC84B457E3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117" y="1709134"/>
            <a:ext cx="10547272" cy="72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altLang="et-EE" sz="2900" b="0" i="0" u="none" strike="noStrike" cap="none" normalizeH="0" baseline="0" dirty="0">
              <a:ln>
                <a:noFill/>
              </a:ln>
              <a:solidFill>
                <a:srgbClr val="112549"/>
              </a:solidFill>
              <a:effectLst/>
              <a:latin typeface="Mulish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altLang="et-E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Hakalogo" descr="Icon&#10;&#10;Description automatically generated">
            <a:extLst>
              <a:ext uri="{FF2B5EF4-FFF2-40B4-BE49-F238E27FC236}">
                <a16:creationId xmlns:a16="http://schemas.microsoft.com/office/drawing/2014/main" id="{CDFA36B3-4B0B-F66D-03C6-625EB047BB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376" y="603148"/>
            <a:ext cx="2827337" cy="482509"/>
          </a:xfrm>
          <a:prstGeom prst="rect">
            <a:avLst/>
          </a:prstGeom>
        </p:spPr>
      </p:pic>
      <p:pic>
        <p:nvPicPr>
          <p:cNvPr id="5" name="Pastakas" descr="Icon&#10;&#10;Description automatically generated">
            <a:extLst>
              <a:ext uri="{FF2B5EF4-FFF2-40B4-BE49-F238E27FC236}">
                <a16:creationId xmlns:a16="http://schemas.microsoft.com/office/drawing/2014/main" id="{1D40D961-C4E8-4C74-0A84-ECE1312344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619" y="3980528"/>
            <a:ext cx="4016698" cy="278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823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">
            <a:extLst>
              <a:ext uri="{FF2B5EF4-FFF2-40B4-BE49-F238E27FC236}">
                <a16:creationId xmlns:a16="http://schemas.microsoft.com/office/drawing/2014/main" id="{EA1F20BC-3DDE-8813-042E-D61F7F988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726" y="385763"/>
            <a:ext cx="11075987" cy="553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t-EE" altLang="et-EE" sz="4800" b="1" dirty="0">
                <a:solidFill>
                  <a:srgbClr val="112549"/>
                </a:solidFill>
                <a:latin typeface="Mulish" pitchFamily="2" charset="0"/>
              </a:rPr>
              <a:t>Lävendipõhine hindamine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t-EE" altLang="et-EE" sz="4800" b="1" dirty="0">
                <a:solidFill>
                  <a:srgbClr val="112549"/>
                </a:solidFill>
                <a:latin typeface="Mulish" pitchFamily="2" charset="0"/>
              </a:rPr>
              <a:t>2019-2022</a:t>
            </a:r>
          </a:p>
          <a:p>
            <a:pPr lvl="1"/>
            <a:endParaRPr lang="et-EE" altLang="et-EE" sz="3200" b="1" dirty="0">
              <a:solidFill>
                <a:srgbClr val="112549"/>
              </a:solidFill>
              <a:latin typeface="Mulish" pitchFamily="2" charset="0"/>
            </a:endParaRPr>
          </a:p>
          <a:p>
            <a:r>
              <a:rPr lang="et-EE" altLang="et-EE" sz="2400" b="1" dirty="0">
                <a:latin typeface="+mn-lt"/>
              </a:rPr>
              <a:t>Tulemused: </a:t>
            </a:r>
          </a:p>
          <a:p>
            <a:r>
              <a:rPr lang="et-EE" altLang="et-EE" sz="2400" dirty="0">
                <a:latin typeface="+mn-lt"/>
              </a:rPr>
              <a:t>Veebilehtede hindamine (757 asutust): </a:t>
            </a:r>
          </a:p>
          <a:p>
            <a:endParaRPr lang="et-EE" altLang="et-EE" sz="2400" dirty="0">
              <a:latin typeface="+mn-lt"/>
            </a:endParaRPr>
          </a:p>
          <a:p>
            <a:endParaRPr lang="et-EE" altLang="et-EE" sz="2400" dirty="0">
              <a:latin typeface="+mn-lt"/>
            </a:endParaRPr>
          </a:p>
          <a:p>
            <a:endParaRPr lang="et-EE" altLang="et-EE" sz="2400" dirty="0">
              <a:latin typeface="+mn-lt"/>
            </a:endParaRPr>
          </a:p>
          <a:p>
            <a:endParaRPr lang="et-EE" altLang="et-EE" sz="2400" dirty="0">
              <a:latin typeface="+mn-lt"/>
            </a:endParaRPr>
          </a:p>
          <a:p>
            <a:endParaRPr lang="et-EE" altLang="et-EE" sz="2400" dirty="0">
              <a:latin typeface="+mn-lt"/>
            </a:endParaRPr>
          </a:p>
          <a:p>
            <a:r>
              <a:rPr lang="et-EE" altLang="et-EE" sz="2400" dirty="0">
                <a:latin typeface="+mn-lt"/>
              </a:rPr>
              <a:t>Õppekavade ja õppe läbiviimise hindamine (107 asutust):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t-EE" altLang="et-EE" sz="2000" dirty="0">
                <a:latin typeface="+mn-lt"/>
              </a:rPr>
              <a:t>Esmahindamine: 47 positiivset, 60 negatiivset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t-EE" altLang="et-EE" sz="2000" dirty="0">
                <a:latin typeface="+mn-lt"/>
              </a:rPr>
              <a:t>Kordushindamine: 41 positiivset</a:t>
            </a:r>
            <a:endParaRPr lang="et-EE" altLang="et-EE" sz="2400" dirty="0">
              <a:latin typeface="+mn-lt"/>
            </a:endParaRPr>
          </a:p>
        </p:txBody>
      </p:sp>
      <p:sp>
        <p:nvSpPr>
          <p:cNvPr id="3" name="Sisutekst">
            <a:extLst>
              <a:ext uri="{FF2B5EF4-FFF2-40B4-BE49-F238E27FC236}">
                <a16:creationId xmlns:a16="http://schemas.microsoft.com/office/drawing/2014/main" id="{CD8DCCAB-662E-5AA3-3DC9-EC84B457E3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117" y="1709134"/>
            <a:ext cx="10547272" cy="72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altLang="et-EE" sz="2900" b="0" i="0" u="none" strike="noStrike" cap="none" normalizeH="0" baseline="0" dirty="0">
              <a:ln>
                <a:noFill/>
              </a:ln>
              <a:solidFill>
                <a:srgbClr val="112549"/>
              </a:solidFill>
              <a:effectLst/>
              <a:latin typeface="Mulish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altLang="et-E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Hakalogo" descr="Icon&#10;&#10;Description automatically generated">
            <a:extLst>
              <a:ext uri="{FF2B5EF4-FFF2-40B4-BE49-F238E27FC236}">
                <a16:creationId xmlns:a16="http://schemas.microsoft.com/office/drawing/2014/main" id="{CDFA36B3-4B0B-F66D-03C6-625EB047BB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376" y="603148"/>
            <a:ext cx="2827337" cy="482509"/>
          </a:xfrm>
          <a:prstGeom prst="rect">
            <a:avLst/>
          </a:prstGeom>
        </p:spPr>
      </p:pic>
      <p:pic>
        <p:nvPicPr>
          <p:cNvPr id="5" name="Pastakas" descr="Icon&#10;&#10;Description automatically generated">
            <a:extLst>
              <a:ext uri="{FF2B5EF4-FFF2-40B4-BE49-F238E27FC236}">
                <a16:creationId xmlns:a16="http://schemas.microsoft.com/office/drawing/2014/main" id="{1D40D961-C4E8-4C74-0A84-ECE1312344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619" y="3980528"/>
            <a:ext cx="4016698" cy="2786190"/>
          </a:xfrm>
          <a:prstGeom prst="rect">
            <a:avLst/>
          </a:prstGeom>
        </p:spPr>
      </p:pic>
      <p:pic>
        <p:nvPicPr>
          <p:cNvPr id="6" name="Pilt 5">
            <a:extLst>
              <a:ext uri="{FF2B5EF4-FFF2-40B4-BE49-F238E27FC236}">
                <a16:creationId xmlns:a16="http://schemas.microsoft.com/office/drawing/2014/main" id="{B3D17CBB-9B2B-397A-2FE1-9C9A0DE8BB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490" y="3055886"/>
            <a:ext cx="6705423" cy="191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476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">
            <a:extLst>
              <a:ext uri="{FF2B5EF4-FFF2-40B4-BE49-F238E27FC236}">
                <a16:creationId xmlns:a16="http://schemas.microsoft.com/office/drawing/2014/main" id="{EA1F20BC-3DDE-8813-042E-D61F7F988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726" y="385763"/>
            <a:ext cx="10948157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t-EE" altLang="et-EE" sz="4800" b="1" dirty="0">
                <a:solidFill>
                  <a:srgbClr val="112549"/>
                </a:solidFill>
                <a:latin typeface="Mulish" pitchFamily="2" charset="0"/>
              </a:rPr>
              <a:t>Lävendipõhine hindamine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t-EE" altLang="et-EE" sz="4800" b="1" dirty="0">
                <a:solidFill>
                  <a:srgbClr val="112549"/>
                </a:solidFill>
                <a:latin typeface="Mulish" pitchFamily="2" charset="0"/>
              </a:rPr>
              <a:t>2019-2022</a:t>
            </a:r>
          </a:p>
          <a:p>
            <a:pPr lvl="1"/>
            <a:endParaRPr lang="et-EE" altLang="et-EE" sz="3200" b="1" dirty="0">
              <a:solidFill>
                <a:srgbClr val="112549"/>
              </a:solidFill>
              <a:latin typeface="Mulish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altLang="et-EE" sz="2400" dirty="0">
                <a:latin typeface="+mn-lt"/>
              </a:rPr>
              <a:t>Valmis</a:t>
            </a:r>
            <a:r>
              <a:rPr lang="et-EE" altLang="et-EE" sz="2400" b="1" dirty="0">
                <a:latin typeface="+mn-lt"/>
              </a:rPr>
              <a:t> </a:t>
            </a:r>
            <a:r>
              <a:rPr lang="et-EE" altLang="et-EE" sz="2400" dirty="0">
                <a:latin typeface="+mn-lt"/>
              </a:rPr>
              <a:t>7 valdkondlikku raportit: ülevaade hindamistulemustest ja ettepanekud erinevatele osapooltele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altLang="et-EE" sz="2400" dirty="0">
                <a:latin typeface="+mn-lt"/>
              </a:rPr>
              <a:t>Valmis üldine raport: </a:t>
            </a:r>
            <a:r>
              <a:rPr lang="et-EE" altLang="et-EE" sz="2400" dirty="0">
                <a:latin typeface="+mn-lt"/>
                <a:hlinkClick r:id="rId2"/>
              </a:rPr>
              <a:t>„Täienduskoolitusasutuste lävendipõhise kvaliteedihindamise tulemused 2019-2022“</a:t>
            </a:r>
            <a:endParaRPr lang="et-EE" altLang="et-EE" sz="2400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altLang="et-EE" sz="2400" dirty="0">
                <a:latin typeface="+mn-lt"/>
              </a:rPr>
              <a:t>Lävendipõhise hindamise infoseminarid asutustele ja eraldi Töötukassa koolituskaardi partneritele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altLang="et-EE" sz="2400" dirty="0">
                <a:latin typeface="+mn-lt"/>
              </a:rPr>
              <a:t>Õppekava koostamise teemalised koolitused</a:t>
            </a:r>
            <a:endParaRPr lang="et-EE" altLang="et-EE" sz="2400" b="1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altLang="et-EE" sz="2400" dirty="0">
                <a:latin typeface="+mn-lt"/>
              </a:rPr>
              <a:t>Eneseanalüüsi koostamise seminarid </a:t>
            </a:r>
          </a:p>
        </p:txBody>
      </p:sp>
      <p:sp>
        <p:nvSpPr>
          <p:cNvPr id="3" name="Sisutekst">
            <a:extLst>
              <a:ext uri="{FF2B5EF4-FFF2-40B4-BE49-F238E27FC236}">
                <a16:creationId xmlns:a16="http://schemas.microsoft.com/office/drawing/2014/main" id="{CD8DCCAB-662E-5AA3-3DC9-EC84B457E3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117" y="1709134"/>
            <a:ext cx="10547272" cy="72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altLang="et-EE" sz="2900" b="0" i="0" u="none" strike="noStrike" cap="none" normalizeH="0" baseline="0" dirty="0">
              <a:ln>
                <a:noFill/>
              </a:ln>
              <a:solidFill>
                <a:srgbClr val="112549"/>
              </a:solidFill>
              <a:effectLst/>
              <a:latin typeface="Mulish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altLang="et-E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Hakalogo" descr="Icon&#10;&#10;Description automatically generated">
            <a:extLst>
              <a:ext uri="{FF2B5EF4-FFF2-40B4-BE49-F238E27FC236}">
                <a16:creationId xmlns:a16="http://schemas.microsoft.com/office/drawing/2014/main" id="{CDFA36B3-4B0B-F66D-03C6-625EB047BB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376" y="603148"/>
            <a:ext cx="2827337" cy="482509"/>
          </a:xfrm>
          <a:prstGeom prst="rect">
            <a:avLst/>
          </a:prstGeom>
        </p:spPr>
      </p:pic>
      <p:pic>
        <p:nvPicPr>
          <p:cNvPr id="5" name="Pastakas" descr="Icon&#10;&#10;Description automatically generated">
            <a:extLst>
              <a:ext uri="{FF2B5EF4-FFF2-40B4-BE49-F238E27FC236}">
                <a16:creationId xmlns:a16="http://schemas.microsoft.com/office/drawing/2014/main" id="{1D40D961-C4E8-4C74-0A84-ECE1312344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619" y="3980528"/>
            <a:ext cx="4016698" cy="278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801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">
            <a:extLst>
              <a:ext uri="{FF2B5EF4-FFF2-40B4-BE49-F238E27FC236}">
                <a16:creationId xmlns:a16="http://schemas.microsoft.com/office/drawing/2014/main" id="{EA1F20BC-3DDE-8813-042E-D61F7F988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726" y="385763"/>
            <a:ext cx="10948157" cy="529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t-EE" altLang="et-EE" sz="4800" b="1" dirty="0">
                <a:solidFill>
                  <a:srgbClr val="112549"/>
                </a:solidFill>
                <a:latin typeface="Mulish" pitchFamily="2" charset="0"/>
              </a:rPr>
              <a:t>Õppekavarühma põhine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t-EE" altLang="et-EE" sz="4800" b="1" dirty="0">
                <a:solidFill>
                  <a:srgbClr val="112549"/>
                </a:solidFill>
                <a:latin typeface="Mulish" pitchFamily="2" charset="0"/>
              </a:rPr>
              <a:t>hindamine 2022-2023</a:t>
            </a:r>
          </a:p>
          <a:p>
            <a:pPr lvl="1"/>
            <a:endParaRPr lang="et-EE" altLang="et-EE" sz="3200" b="1" dirty="0">
              <a:solidFill>
                <a:srgbClr val="112549"/>
              </a:solidFill>
              <a:latin typeface="Mulish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altLang="et-EE" sz="2400" b="1" dirty="0">
                <a:latin typeface="+mn-lt"/>
              </a:rPr>
              <a:t>Sihtrühm</a:t>
            </a:r>
            <a:r>
              <a:rPr lang="et-EE" altLang="et-EE" sz="2400" dirty="0">
                <a:latin typeface="+mn-lt"/>
              </a:rPr>
              <a:t>: Töötukassa koolituskaardi partnerid </a:t>
            </a:r>
          </a:p>
          <a:p>
            <a:endParaRPr lang="et-EE" altLang="et-EE" sz="24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altLang="et-EE" sz="2400" b="1" dirty="0">
                <a:latin typeface="+mn-lt"/>
              </a:rPr>
              <a:t>Valim: </a:t>
            </a:r>
            <a:r>
              <a:rPr lang="et-EE" altLang="et-EE" sz="2400" dirty="0">
                <a:latin typeface="+mn-lt"/>
              </a:rPr>
              <a:t>120 asutust 12 õppekavarühmas</a:t>
            </a:r>
          </a:p>
          <a:p>
            <a:endParaRPr lang="et-EE" altLang="et-EE" sz="24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altLang="et-EE" sz="2400" b="1" dirty="0">
                <a:latin typeface="+mn-lt"/>
              </a:rPr>
              <a:t>Eesmärk</a:t>
            </a:r>
            <a:r>
              <a:rPr lang="et-EE" altLang="et-EE" sz="2400" dirty="0">
                <a:latin typeface="+mn-lt"/>
              </a:rPr>
              <a:t>: anda hinnang, kas asutuse õppekavad ja õppe läbiviimine </a:t>
            </a:r>
            <a:r>
              <a:rPr lang="et-EE" altLang="et-EE" sz="2400" u="sng" dirty="0">
                <a:latin typeface="+mn-lt"/>
              </a:rPr>
              <a:t>valitud  õppekavarühmas</a:t>
            </a:r>
            <a:r>
              <a:rPr lang="et-EE" altLang="et-EE" sz="2400" dirty="0">
                <a:latin typeface="+mn-lt"/>
              </a:rPr>
              <a:t> vastavad </a:t>
            </a:r>
            <a:r>
              <a:rPr lang="et-EE" altLang="et-EE" sz="2400" u="sng" dirty="0">
                <a:latin typeface="+mn-lt"/>
              </a:rPr>
              <a:t>täiskasvanute koolituse seadusest ja täiendavatest kvaliteedikriteeriumitest tulenevatele nõuetele</a:t>
            </a:r>
            <a:r>
              <a:rPr lang="et-EE" altLang="et-EE" sz="2400" dirty="0">
                <a:latin typeface="+mn-lt"/>
              </a:rPr>
              <a:t>. </a:t>
            </a:r>
          </a:p>
          <a:p>
            <a:endParaRPr lang="et-EE" altLang="et-EE" sz="24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altLang="et-EE" sz="2400" b="1" dirty="0">
                <a:latin typeface="+mn-lt"/>
              </a:rPr>
              <a:t>Projekti lõpp: </a:t>
            </a:r>
            <a:r>
              <a:rPr lang="et-EE" altLang="et-EE" sz="2400" dirty="0">
                <a:latin typeface="+mn-lt"/>
              </a:rPr>
              <a:t>31.12.2023</a:t>
            </a:r>
          </a:p>
        </p:txBody>
      </p:sp>
      <p:sp>
        <p:nvSpPr>
          <p:cNvPr id="3" name="Sisutekst">
            <a:extLst>
              <a:ext uri="{FF2B5EF4-FFF2-40B4-BE49-F238E27FC236}">
                <a16:creationId xmlns:a16="http://schemas.microsoft.com/office/drawing/2014/main" id="{CD8DCCAB-662E-5AA3-3DC9-EC84B457E3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117" y="1709134"/>
            <a:ext cx="10547272" cy="72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altLang="et-EE" sz="2900" b="0" i="0" u="none" strike="noStrike" cap="none" normalizeH="0" baseline="0" dirty="0">
              <a:ln>
                <a:noFill/>
              </a:ln>
              <a:solidFill>
                <a:srgbClr val="112549"/>
              </a:solidFill>
              <a:effectLst/>
              <a:latin typeface="Mulish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altLang="et-E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Hakalogo" descr="Icon&#10;&#10;Description automatically generated">
            <a:extLst>
              <a:ext uri="{FF2B5EF4-FFF2-40B4-BE49-F238E27FC236}">
                <a16:creationId xmlns:a16="http://schemas.microsoft.com/office/drawing/2014/main" id="{CDFA36B3-4B0B-F66D-03C6-625EB047BB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376" y="603148"/>
            <a:ext cx="2827337" cy="482509"/>
          </a:xfrm>
          <a:prstGeom prst="rect">
            <a:avLst/>
          </a:prstGeom>
        </p:spPr>
      </p:pic>
      <p:pic>
        <p:nvPicPr>
          <p:cNvPr id="5" name="Pastakas" descr="Icon&#10;&#10;Description automatically generated">
            <a:extLst>
              <a:ext uri="{FF2B5EF4-FFF2-40B4-BE49-F238E27FC236}">
                <a16:creationId xmlns:a16="http://schemas.microsoft.com/office/drawing/2014/main" id="{1D40D961-C4E8-4C74-0A84-ECE1312344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619" y="3980528"/>
            <a:ext cx="4016698" cy="278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652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">
            <a:extLst>
              <a:ext uri="{FF2B5EF4-FFF2-40B4-BE49-F238E27FC236}">
                <a16:creationId xmlns:a16="http://schemas.microsoft.com/office/drawing/2014/main" id="{EA1F20BC-3DDE-8813-042E-D61F7F988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726" y="385763"/>
            <a:ext cx="10948157" cy="553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t-EE" altLang="et-EE" sz="4400" b="1" dirty="0">
                <a:solidFill>
                  <a:srgbClr val="112549"/>
                </a:solidFill>
                <a:latin typeface="Mulish" pitchFamily="2" charset="0"/>
              </a:rPr>
              <a:t>HAKA õppetunnid 2019-2023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t-EE" altLang="et-EE" sz="4400" b="1" dirty="0">
                <a:solidFill>
                  <a:srgbClr val="112549"/>
                </a:solidFill>
                <a:latin typeface="Mulish" pitchFamily="2" charset="0"/>
              </a:rPr>
              <a:t>hindamistest </a:t>
            </a:r>
            <a:r>
              <a:rPr lang="et-EE" altLang="et-EE" sz="3600" b="1" i="1" dirty="0">
                <a:solidFill>
                  <a:srgbClr val="112549"/>
                </a:solidFill>
                <a:latin typeface="Mulish" pitchFamily="2" charset="0"/>
              </a:rPr>
              <a:t>(asutused)</a:t>
            </a:r>
          </a:p>
          <a:p>
            <a:endParaRPr lang="et-EE" altLang="et-EE" sz="24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altLang="et-EE" sz="2400" b="1" dirty="0">
                <a:latin typeface="+mn-lt"/>
              </a:rPr>
              <a:t>Asutused vajavad hindamisprotsessis rohkem tuge</a:t>
            </a:r>
          </a:p>
          <a:p>
            <a:pPr marL="800100" lvl="1" indent="-342900">
              <a:buFontTx/>
              <a:buChar char="-"/>
            </a:pPr>
            <a:r>
              <a:rPr lang="et-EE" altLang="et-EE" sz="2400" dirty="0">
                <a:latin typeface="+mn-lt"/>
              </a:rPr>
              <a:t>Asutusi teavitatakse hindamisest varakult ette</a:t>
            </a:r>
          </a:p>
          <a:p>
            <a:pPr marL="800100" lvl="1" indent="-342900">
              <a:buFontTx/>
              <a:buChar char="-"/>
            </a:pPr>
            <a:r>
              <a:rPr lang="et-EE" altLang="et-EE" sz="2400" dirty="0">
                <a:latin typeface="+mn-lt"/>
              </a:rPr>
              <a:t>Infoseminarid asutustele enne hindamisprotsessi algust</a:t>
            </a:r>
          </a:p>
          <a:p>
            <a:pPr marL="800100" lvl="1" indent="-342900">
              <a:buFontTx/>
              <a:buChar char="-"/>
            </a:pPr>
            <a:r>
              <a:rPr lang="et-EE" altLang="et-EE" sz="2400" dirty="0">
                <a:latin typeface="+mn-lt"/>
              </a:rPr>
              <a:t>Kriteeriumid on kirjutatud asutuste jaoks selgemaks ja konkreetsemaks</a:t>
            </a:r>
          </a:p>
          <a:p>
            <a:pPr marL="800100" lvl="1" indent="-342900">
              <a:buFontTx/>
              <a:buChar char="-"/>
            </a:pPr>
            <a:r>
              <a:rPr lang="et-EE" altLang="et-EE" sz="2400" dirty="0">
                <a:latin typeface="+mn-lt"/>
              </a:rPr>
              <a:t>Täiendatud on eneseanalüüsi vormi</a:t>
            </a:r>
          </a:p>
          <a:p>
            <a:pPr marL="800100" lvl="1" indent="-342900">
              <a:buFontTx/>
              <a:buChar char="-"/>
            </a:pPr>
            <a:r>
              <a:rPr lang="et-EE" altLang="et-EE" sz="2400" dirty="0">
                <a:latin typeface="+mn-lt"/>
              </a:rPr>
              <a:t>Viiakse läbi intervjuud kõikide asutustega</a:t>
            </a:r>
          </a:p>
          <a:p>
            <a:pPr marL="800100" lvl="1" indent="-342900">
              <a:buFontTx/>
              <a:buChar char="-"/>
            </a:pPr>
            <a:r>
              <a:rPr lang="et-EE" altLang="et-EE" sz="2400" dirty="0">
                <a:latin typeface="+mn-lt"/>
              </a:rPr>
              <a:t>Juhendmaterjalid ja hindamisaruanded on tehtud avalikuks</a:t>
            </a:r>
          </a:p>
          <a:p>
            <a:pPr marL="800100" lvl="1" indent="-342900">
              <a:buFontTx/>
              <a:buChar char="-"/>
            </a:pPr>
            <a:r>
              <a:rPr lang="et-EE" altLang="et-EE" sz="2400" dirty="0">
                <a:latin typeface="+mn-lt"/>
              </a:rPr>
              <a:t>Asutustel võimalik enne hindamist saada personaalset tuge</a:t>
            </a:r>
          </a:p>
          <a:p>
            <a:pPr marL="800100" lvl="1" indent="-342900">
              <a:buFontTx/>
              <a:buChar char="-"/>
            </a:pPr>
            <a:r>
              <a:rPr lang="et-EE" altLang="et-EE" sz="2400" dirty="0">
                <a:latin typeface="+mn-lt"/>
              </a:rPr>
              <a:t>Asutusel võimalik enne dokumentide esitamist teha neisse </a:t>
            </a:r>
          </a:p>
          <a:p>
            <a:pPr lvl="1"/>
            <a:r>
              <a:rPr lang="et-EE" altLang="et-EE" sz="2400" dirty="0">
                <a:latin typeface="+mn-lt"/>
              </a:rPr>
              <a:t>    parandusi</a:t>
            </a:r>
          </a:p>
        </p:txBody>
      </p:sp>
      <p:sp>
        <p:nvSpPr>
          <p:cNvPr id="3" name="Sisutekst">
            <a:extLst>
              <a:ext uri="{FF2B5EF4-FFF2-40B4-BE49-F238E27FC236}">
                <a16:creationId xmlns:a16="http://schemas.microsoft.com/office/drawing/2014/main" id="{CD8DCCAB-662E-5AA3-3DC9-EC84B457E3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117" y="1750230"/>
            <a:ext cx="10547272" cy="72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altLang="et-EE" sz="2900" b="0" i="0" u="none" strike="noStrike" cap="none" normalizeH="0" baseline="0" dirty="0">
              <a:ln>
                <a:noFill/>
              </a:ln>
              <a:solidFill>
                <a:srgbClr val="112549"/>
              </a:solidFill>
              <a:effectLst/>
              <a:latin typeface="Mulish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altLang="et-E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Hakalogo" descr="Icon&#10;&#10;Description automatically generated">
            <a:extLst>
              <a:ext uri="{FF2B5EF4-FFF2-40B4-BE49-F238E27FC236}">
                <a16:creationId xmlns:a16="http://schemas.microsoft.com/office/drawing/2014/main" id="{CDFA36B3-4B0B-F66D-03C6-625EB047BB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376" y="603148"/>
            <a:ext cx="2827337" cy="482509"/>
          </a:xfrm>
          <a:prstGeom prst="rect">
            <a:avLst/>
          </a:prstGeom>
        </p:spPr>
      </p:pic>
      <p:pic>
        <p:nvPicPr>
          <p:cNvPr id="5" name="Pastakas" descr="Icon&#10;&#10;Description automatically generated">
            <a:extLst>
              <a:ext uri="{FF2B5EF4-FFF2-40B4-BE49-F238E27FC236}">
                <a16:creationId xmlns:a16="http://schemas.microsoft.com/office/drawing/2014/main" id="{1D40D961-C4E8-4C74-0A84-ECE1312344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619" y="3980528"/>
            <a:ext cx="4016698" cy="278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196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">
            <a:extLst>
              <a:ext uri="{FF2B5EF4-FFF2-40B4-BE49-F238E27FC236}">
                <a16:creationId xmlns:a16="http://schemas.microsoft.com/office/drawing/2014/main" id="{EA1F20BC-3DDE-8813-042E-D61F7F988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726" y="385763"/>
            <a:ext cx="10948157" cy="7755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t-EE" altLang="et-EE" sz="4400" b="1" dirty="0">
                <a:solidFill>
                  <a:srgbClr val="112549"/>
                </a:solidFill>
                <a:latin typeface="Mulish" pitchFamily="2" charset="0"/>
              </a:rPr>
              <a:t>2019-2023 hindamiskogemus: </a:t>
            </a:r>
          </a:p>
          <a:p>
            <a:pPr lvl="0"/>
            <a:r>
              <a:rPr lang="et-EE" altLang="et-EE" sz="4400" b="1" dirty="0">
                <a:solidFill>
                  <a:srgbClr val="112549"/>
                </a:solidFill>
                <a:latin typeface="Mulish" pitchFamily="2" charset="0"/>
              </a:rPr>
              <a:t>HAKA õppetunnid </a:t>
            </a:r>
            <a:r>
              <a:rPr lang="et-EE" altLang="et-EE" sz="3600" b="1" i="1" dirty="0">
                <a:solidFill>
                  <a:srgbClr val="112549"/>
                </a:solidFill>
                <a:latin typeface="Mulish" pitchFamily="2" charset="0"/>
              </a:rPr>
              <a:t>(eksperdid, protsess)</a:t>
            </a:r>
          </a:p>
          <a:p>
            <a:endParaRPr lang="et-EE" altLang="et-EE" sz="24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t-EE" altLang="et-EE" sz="2400" b="1" dirty="0">
                <a:latin typeface="+mn-lt"/>
              </a:rPr>
              <a:t>Eksperdid vajavad rohkem koolitust</a:t>
            </a:r>
          </a:p>
          <a:p>
            <a:pPr marL="800100" lvl="1" indent="-342900">
              <a:buFontTx/>
              <a:buChar char="-"/>
            </a:pPr>
            <a:r>
              <a:rPr lang="et-EE" altLang="et-EE" sz="2400" dirty="0">
                <a:latin typeface="+mn-lt"/>
              </a:rPr>
              <a:t>Ekspertide värbamisprotsess on põhjalikum</a:t>
            </a:r>
          </a:p>
          <a:p>
            <a:pPr marL="800100" lvl="1" indent="-342900">
              <a:buFontTx/>
              <a:buChar char="-"/>
            </a:pPr>
            <a:r>
              <a:rPr lang="et-EE" altLang="et-EE" sz="2400" dirty="0">
                <a:latin typeface="+mn-lt"/>
              </a:rPr>
              <a:t>Kõik eksperdid läbivad praktilise koolituse enne hindama asumist</a:t>
            </a:r>
          </a:p>
          <a:p>
            <a:pPr marL="800100" lvl="1" indent="-342900">
              <a:buFontTx/>
              <a:buChar char="-"/>
            </a:pPr>
            <a:r>
              <a:rPr lang="et-EE" altLang="et-EE" sz="2400" dirty="0">
                <a:latin typeface="+mn-lt"/>
              </a:rPr>
              <a:t>Põhjalik juhendmaterjal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altLang="et-EE" sz="2400" b="1" dirty="0" err="1">
                <a:latin typeface="+mn-lt"/>
              </a:rPr>
              <a:t>Hindamisprotsess</a:t>
            </a:r>
            <a:r>
              <a:rPr lang="fi-FI" altLang="et-EE" sz="2400" b="1" dirty="0">
                <a:latin typeface="+mn-lt"/>
              </a:rPr>
              <a:t> </a:t>
            </a:r>
            <a:r>
              <a:rPr lang="et-EE" altLang="et-EE" sz="2400" b="1" dirty="0">
                <a:latin typeface="+mn-lt"/>
              </a:rPr>
              <a:t>peab olema </a:t>
            </a:r>
            <a:r>
              <a:rPr lang="fi-FI" altLang="et-EE" sz="2400" b="1" dirty="0" err="1">
                <a:latin typeface="+mn-lt"/>
              </a:rPr>
              <a:t>selge</a:t>
            </a:r>
            <a:r>
              <a:rPr lang="fi-FI" altLang="et-EE" sz="2400" b="1" dirty="0">
                <a:latin typeface="+mn-lt"/>
              </a:rPr>
              <a:t>, </a:t>
            </a:r>
            <a:r>
              <a:rPr lang="fi-FI" altLang="et-EE" sz="2400" b="1" dirty="0" err="1">
                <a:latin typeface="+mn-lt"/>
              </a:rPr>
              <a:t>arusaadav</a:t>
            </a:r>
            <a:r>
              <a:rPr lang="fi-FI" altLang="et-EE" sz="2400" b="1" dirty="0">
                <a:latin typeface="+mn-lt"/>
              </a:rPr>
              <a:t> ja </a:t>
            </a:r>
            <a:r>
              <a:rPr lang="fi-FI" altLang="et-EE" sz="2400" b="1" dirty="0" err="1">
                <a:latin typeface="+mn-lt"/>
              </a:rPr>
              <a:t>läbipaistev</a:t>
            </a:r>
            <a:endParaRPr lang="et-EE" altLang="et-EE" sz="2400" b="1" dirty="0">
              <a:latin typeface="+mn-lt"/>
            </a:endParaRPr>
          </a:p>
          <a:p>
            <a:pPr marL="800100" lvl="1" indent="-342900">
              <a:buFontTx/>
              <a:buChar char="-"/>
            </a:pPr>
            <a:r>
              <a:rPr lang="et-EE" altLang="et-EE" sz="2400" dirty="0">
                <a:latin typeface="+mn-lt"/>
              </a:rPr>
              <a:t>Tööplaanid ja –graafikud pikalt ette teada</a:t>
            </a:r>
          </a:p>
          <a:p>
            <a:pPr marL="800100" lvl="1" indent="-342900">
              <a:buFontTx/>
              <a:buChar char="-"/>
            </a:pPr>
            <a:r>
              <a:rPr lang="et-EE" altLang="et-EE" sz="2400" dirty="0">
                <a:latin typeface="+mn-lt"/>
              </a:rPr>
              <a:t>Etapid selgelt eristatavad</a:t>
            </a:r>
          </a:p>
          <a:p>
            <a:pPr marL="800100" lvl="1" indent="-342900">
              <a:buFontTx/>
              <a:buChar char="-"/>
            </a:pPr>
            <a:r>
              <a:rPr lang="et-EE" altLang="et-EE" sz="2400" dirty="0">
                <a:latin typeface="+mn-lt"/>
              </a:rPr>
              <a:t>Erinevate osapoolte rollid ja ootused on selgelt defineeritud ja</a:t>
            </a:r>
          </a:p>
          <a:p>
            <a:pPr lvl="1"/>
            <a:r>
              <a:rPr lang="et-EE" altLang="et-EE" sz="2400" dirty="0">
                <a:latin typeface="+mn-lt"/>
              </a:rPr>
              <a:t>     teada</a:t>
            </a:r>
          </a:p>
          <a:p>
            <a:pPr marL="800100" lvl="1" indent="-342900">
              <a:buFontTx/>
              <a:buChar char="-"/>
            </a:pPr>
            <a:r>
              <a:rPr lang="et-EE" altLang="et-EE" sz="2400" dirty="0">
                <a:latin typeface="+mn-lt"/>
              </a:rPr>
              <a:t>Hinnangu kujunemine on läbipaistev ja selge</a:t>
            </a:r>
          </a:p>
          <a:p>
            <a:pPr marL="800100" lvl="1" indent="-342900">
              <a:buFontTx/>
              <a:buChar char="-"/>
            </a:pPr>
            <a:endParaRPr lang="et-EE" altLang="et-EE" sz="24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altLang="et-EE" sz="2400" dirty="0">
              <a:latin typeface="+mn-lt"/>
            </a:endParaRPr>
          </a:p>
          <a:p>
            <a:pPr marL="800100" lvl="1" indent="-342900">
              <a:buFontTx/>
              <a:buChar char="-"/>
            </a:pPr>
            <a:endParaRPr lang="et-EE" altLang="et-EE" sz="2400" dirty="0">
              <a:latin typeface="+mn-lt"/>
            </a:endParaRPr>
          </a:p>
          <a:p>
            <a:pPr marL="800100" lvl="1" indent="-342900">
              <a:buFontTx/>
              <a:buChar char="-"/>
            </a:pPr>
            <a:endParaRPr lang="et-EE" altLang="et-EE" sz="2400" dirty="0">
              <a:latin typeface="+mn-lt"/>
            </a:endParaRPr>
          </a:p>
          <a:p>
            <a:pPr marL="800100" lvl="1" indent="-342900">
              <a:buFontTx/>
              <a:buChar char="-"/>
            </a:pPr>
            <a:endParaRPr lang="et-EE" altLang="et-EE" sz="24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t-EE" altLang="et-EE" sz="2400" dirty="0">
              <a:latin typeface="+mn-lt"/>
            </a:endParaRPr>
          </a:p>
        </p:txBody>
      </p:sp>
      <p:sp>
        <p:nvSpPr>
          <p:cNvPr id="3" name="Sisutekst">
            <a:extLst>
              <a:ext uri="{FF2B5EF4-FFF2-40B4-BE49-F238E27FC236}">
                <a16:creationId xmlns:a16="http://schemas.microsoft.com/office/drawing/2014/main" id="{CD8DCCAB-662E-5AA3-3DC9-EC84B457E3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117" y="1750230"/>
            <a:ext cx="10547272" cy="72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altLang="et-EE" sz="2900" b="0" i="0" u="none" strike="noStrike" cap="none" normalizeH="0" baseline="0" dirty="0">
              <a:ln>
                <a:noFill/>
              </a:ln>
              <a:solidFill>
                <a:srgbClr val="112549"/>
              </a:solidFill>
              <a:effectLst/>
              <a:latin typeface="Mulish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altLang="et-E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Hakalogo" descr="Icon&#10;&#10;Description automatically generated">
            <a:extLst>
              <a:ext uri="{FF2B5EF4-FFF2-40B4-BE49-F238E27FC236}">
                <a16:creationId xmlns:a16="http://schemas.microsoft.com/office/drawing/2014/main" id="{CDFA36B3-4B0B-F66D-03C6-625EB047BB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376" y="603148"/>
            <a:ext cx="2827337" cy="482509"/>
          </a:xfrm>
          <a:prstGeom prst="rect">
            <a:avLst/>
          </a:prstGeom>
        </p:spPr>
      </p:pic>
      <p:pic>
        <p:nvPicPr>
          <p:cNvPr id="5" name="Pastakas" descr="Icon&#10;&#10;Description automatically generated">
            <a:extLst>
              <a:ext uri="{FF2B5EF4-FFF2-40B4-BE49-F238E27FC236}">
                <a16:creationId xmlns:a16="http://schemas.microsoft.com/office/drawing/2014/main" id="{1D40D961-C4E8-4C74-0A84-ECE1312344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619" y="3980528"/>
            <a:ext cx="4016698" cy="278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06844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ulish font">
      <a:majorFont>
        <a:latin typeface="Mulish Bold"/>
        <a:ea typeface=""/>
        <a:cs typeface=""/>
      </a:majorFont>
      <a:minorFont>
        <a:latin typeface="Mulish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f17d19e-6186-4317-943b-d4f60b90dc96">
      <Terms xmlns="http://schemas.microsoft.com/office/infopath/2007/PartnerControls"/>
    </lcf76f155ced4ddcb4097134ff3c332f>
    <TaxCatchAll xmlns="4fd49934-d996-4f6d-a16c-8a4be1da3af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01F122CCD250E46B3A45D4C94D36B02" ma:contentTypeVersion="17" ma:contentTypeDescription="Loo uus dokument" ma:contentTypeScope="" ma:versionID="6b10099ec15df1cb7cad9b335c86e60e">
  <xsd:schema xmlns:xsd="http://www.w3.org/2001/XMLSchema" xmlns:xs="http://www.w3.org/2001/XMLSchema" xmlns:p="http://schemas.microsoft.com/office/2006/metadata/properties" xmlns:ns2="4f17d19e-6186-4317-943b-d4f60b90dc96" xmlns:ns3="4fd49934-d996-4f6d-a16c-8a4be1da3af3" targetNamespace="http://schemas.microsoft.com/office/2006/metadata/properties" ma:root="true" ma:fieldsID="08921322178e738c9a33517c3b344b92" ns2:_="" ns3:_="">
    <xsd:import namespace="4f17d19e-6186-4317-943b-d4f60b90dc96"/>
    <xsd:import namespace="4fd49934-d996-4f6d-a16c-8a4be1da3af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17d19e-6186-4317-943b-d4f60b90dc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Pildisildid" ma:readOnly="false" ma:fieldId="{5cf76f15-5ced-4ddc-b409-7134ff3c332f}" ma:taxonomyMulti="true" ma:sspId="aac58b60-4b64-42d2-9310-8a033182b4f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d49934-d996-4f6d-a16c-8a4be1da3af3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Ühiskasutuse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Ühiskasutusse andmise üksikasjad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9fba91c-a973-4d68-87c5-ab7d51079fcd}" ma:internalName="TaxCatchAll" ma:showField="CatchAllData" ma:web="4fd49934-d996-4f6d-a16c-8a4be1da3af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utüüp"/>
        <xsd:element ref="dc:title" minOccurs="0" maxOccurs="1" ma:index="4" ma:displayName="Pealkiri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AD74F74-1D4D-49B8-A4B3-2FE90E027242}">
  <ds:schemaRefs>
    <ds:schemaRef ds:uri="http://schemas.microsoft.com/office/2006/metadata/properties"/>
    <ds:schemaRef ds:uri="http://schemas.microsoft.com/office/infopath/2007/PartnerControls"/>
    <ds:schemaRef ds:uri="4f17d19e-6186-4317-943b-d4f60b90dc96"/>
    <ds:schemaRef ds:uri="4fd49934-d996-4f6d-a16c-8a4be1da3af3"/>
  </ds:schemaRefs>
</ds:datastoreItem>
</file>

<file path=customXml/itemProps2.xml><?xml version="1.0" encoding="utf-8"?>
<ds:datastoreItem xmlns:ds="http://schemas.openxmlformats.org/officeDocument/2006/customXml" ds:itemID="{D4FE76BE-5A4F-4364-B729-74E88145EB1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D24D6B6-900A-41C4-B9C7-88CF30CFAD1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</TotalTime>
  <Words>698</Words>
  <Application>Microsoft Office PowerPoint</Application>
  <PresentationFormat>Laiekraan</PresentationFormat>
  <Paragraphs>154</Paragraphs>
  <Slides>13</Slides>
  <Notes>0</Notes>
  <HiddenSlides>0</HiddenSlides>
  <MMClips>0</MMClips>
  <ScaleCrop>false</ScaleCrop>
  <HeadingPairs>
    <vt:vector size="6" baseType="variant">
      <vt:variant>
        <vt:lpstr>Kasutatud fondid</vt:lpstr>
      </vt:variant>
      <vt:variant>
        <vt:i4>5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13</vt:i4>
      </vt:variant>
    </vt:vector>
  </HeadingPairs>
  <TitlesOfParts>
    <vt:vector size="19" baseType="lpstr">
      <vt:lpstr>Arial</vt:lpstr>
      <vt:lpstr>Mulish</vt:lpstr>
      <vt:lpstr>Calibri</vt:lpstr>
      <vt:lpstr>Wingdings</vt:lpstr>
      <vt:lpstr>Mulish Bold</vt:lpstr>
      <vt:lpstr>Custom Design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Allan Becker</dc:creator>
  <cp:lastModifiedBy>Irma Estra</cp:lastModifiedBy>
  <cp:revision>6</cp:revision>
  <dcterms:created xsi:type="dcterms:W3CDTF">2023-03-15T10:57:08Z</dcterms:created>
  <dcterms:modified xsi:type="dcterms:W3CDTF">2023-05-24T20:24:32Z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0x010100401F122CCD250E46B3A45D4C94D36B02</vt:lpwstr>
  </property>
  <property fmtid="{D5CDD505-2E9C-101B-9397-08002B2CF9AE}" pid="3" name="MediaServiceImageTags">
    <vt:lpwstr/>
  </property>
</Properties>
</file>